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7" r:id="rId2"/>
    <p:sldId id="342" r:id="rId3"/>
    <p:sldId id="316" r:id="rId4"/>
    <p:sldId id="315" r:id="rId5"/>
    <p:sldId id="319" r:id="rId6"/>
    <p:sldId id="320" r:id="rId7"/>
    <p:sldId id="318" r:id="rId8"/>
    <p:sldId id="322" r:id="rId9"/>
    <p:sldId id="323" r:id="rId10"/>
    <p:sldId id="304" r:id="rId11"/>
    <p:sldId id="303" r:id="rId12"/>
    <p:sldId id="305" r:id="rId13"/>
    <p:sldId id="306" r:id="rId14"/>
    <p:sldId id="307" r:id="rId15"/>
    <p:sldId id="324" r:id="rId16"/>
    <p:sldId id="325" r:id="rId17"/>
    <p:sldId id="309" r:id="rId18"/>
    <p:sldId id="343" r:id="rId19"/>
    <p:sldId id="310" r:id="rId20"/>
    <p:sldId id="327" r:id="rId21"/>
    <p:sldId id="328" r:id="rId22"/>
    <p:sldId id="329" r:id="rId23"/>
    <p:sldId id="326" r:id="rId24"/>
    <p:sldId id="311" r:id="rId25"/>
    <p:sldId id="333" r:id="rId26"/>
    <p:sldId id="331" r:id="rId27"/>
    <p:sldId id="332" r:id="rId28"/>
    <p:sldId id="344" r:id="rId29"/>
    <p:sldId id="345" r:id="rId30"/>
    <p:sldId id="335" r:id="rId31"/>
    <p:sldId id="336" r:id="rId32"/>
    <p:sldId id="337" r:id="rId33"/>
    <p:sldId id="338" r:id="rId34"/>
    <p:sldId id="339" r:id="rId35"/>
    <p:sldId id="340" r:id="rId36"/>
    <p:sldId id="341"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1pPr>
    <a:lvl2pPr marL="0" marR="0" indent="228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2pPr>
    <a:lvl3pPr marL="0" marR="0" indent="457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3pPr>
    <a:lvl4pPr marL="0" marR="0" indent="685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4pPr>
    <a:lvl5pPr marL="0" marR="0" indent="9144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5pPr>
    <a:lvl6pPr marL="0" marR="0" indent="11430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6pPr>
    <a:lvl7pPr marL="0" marR="0" indent="13716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7pPr>
    <a:lvl8pPr marL="0" marR="0" indent="16002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8pPr>
    <a:lvl9pPr marL="0" marR="0" indent="182880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178"/>
    <p:restoredTop sz="91536"/>
  </p:normalViewPr>
  <p:slideViewPr>
    <p:cSldViewPr snapToGrid="0" snapToObjects="1">
      <p:cViewPr varScale="1">
        <p:scale>
          <a:sx n="109" d="100"/>
          <a:sy n="109" d="100"/>
        </p:scale>
        <p:origin x="38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467003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57200"/>
          </a:xfrm>
          <a:prstGeom prst="rect">
            <a:avLst/>
          </a:prstGeom>
        </p:spPr>
        <p:txBody>
          <a:bodyPr anchor="t">
            <a:spAutoFit/>
          </a:bodyPr>
          <a:lstStyle>
            <a:lvl1pPr marL="0" indent="0" algn="r">
              <a:lnSpc>
                <a:spcPct val="100000"/>
              </a:lnSpc>
              <a:buSzTx/>
              <a:buNone/>
              <a:defRPr>
                <a:solidFill>
                  <a:srgbClr val="000000">
                    <a:alpha val="56311"/>
                  </a:srgbClr>
                </a:solidFill>
              </a:defRPr>
            </a:lvl1pPr>
          </a:lstStyle>
          <a:p>
            <a:r>
              <a:t>–Johnny Appleseed</a:t>
            </a:r>
          </a:p>
        </p:txBody>
      </p:sp>
      <p:sp>
        <p:nvSpPr>
          <p:cNvPr id="94" name="“Type a quote here.”"/>
          <p:cNvSpPr txBox="1">
            <a:spLocks noGrp="1"/>
          </p:cNvSpPr>
          <p:nvPr>
            <p:ph type="body" sz="quarter" idx="14"/>
          </p:nvPr>
        </p:nvSpPr>
        <p:spPr>
          <a:xfrm>
            <a:off x="1270000" y="4267200"/>
            <a:ext cx="10464800" cy="609600"/>
          </a:xfrm>
          <a:prstGeom prst="rect">
            <a:avLst/>
          </a:prstGeom>
        </p:spPr>
        <p:txBody>
          <a:bodyPr>
            <a:spAutoFit/>
          </a:bodyPr>
          <a:lstStyle>
            <a:lvl1pPr marL="0" indent="0" algn="r">
              <a:lnSpc>
                <a:spcPct val="100000"/>
              </a:lnSpc>
              <a:buSzTx/>
              <a:buNone/>
              <a:defRPr>
                <a:solidFill>
                  <a:srgbClr val="000000">
                    <a:alpha val="56311"/>
                  </a:srgbClr>
                </a:solidFill>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4000">
                <a:latin typeface="Roboto Light"/>
                <a:ea typeface="Roboto Light"/>
                <a:cs typeface="Roboto Light"/>
                <a:sym typeface="Roboto Light"/>
              </a:defRPr>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nSpc>
                <a:spcPct val="100000"/>
              </a:lnSpc>
              <a:buSzTx/>
              <a:buNone/>
              <a:defRPr sz="4000">
                <a:solidFill>
                  <a:srgbClr val="000000">
                    <a:alpha val="87042"/>
                  </a:srgbClr>
                </a:solidFill>
                <a:latin typeface="Roboto Light"/>
                <a:ea typeface="Roboto Light"/>
                <a:cs typeface="Roboto Light"/>
                <a:sym typeface="Roboto Light"/>
              </a:defRPr>
            </a:lvl1pPr>
            <a:lvl2pPr marL="0" indent="0">
              <a:lnSpc>
                <a:spcPct val="100000"/>
              </a:lnSpc>
              <a:buSzTx/>
              <a:buNone/>
              <a:defRPr sz="4000">
                <a:solidFill>
                  <a:srgbClr val="000000">
                    <a:alpha val="87042"/>
                  </a:srgbClr>
                </a:solidFill>
                <a:latin typeface="Roboto Light"/>
                <a:ea typeface="Roboto Light"/>
                <a:cs typeface="Roboto Light"/>
                <a:sym typeface="Roboto Light"/>
              </a:defRPr>
            </a:lvl2pPr>
            <a:lvl3pPr marL="0" indent="0">
              <a:lnSpc>
                <a:spcPct val="100000"/>
              </a:lnSpc>
              <a:buSzTx/>
              <a:buNone/>
              <a:defRPr sz="4000">
                <a:solidFill>
                  <a:srgbClr val="000000">
                    <a:alpha val="87042"/>
                  </a:srgbClr>
                </a:solidFill>
                <a:latin typeface="Roboto Light"/>
                <a:ea typeface="Roboto Light"/>
                <a:cs typeface="Roboto Light"/>
                <a:sym typeface="Roboto Light"/>
              </a:defRPr>
            </a:lvl3pPr>
            <a:lvl4pPr marL="0" indent="0">
              <a:lnSpc>
                <a:spcPct val="100000"/>
              </a:lnSpc>
              <a:buSzTx/>
              <a:buNone/>
              <a:defRPr sz="4000">
                <a:solidFill>
                  <a:srgbClr val="000000">
                    <a:alpha val="87042"/>
                  </a:srgbClr>
                </a:solidFill>
                <a:latin typeface="Roboto Light"/>
                <a:ea typeface="Roboto Light"/>
                <a:cs typeface="Roboto Light"/>
                <a:sym typeface="Roboto Light"/>
              </a:defRPr>
            </a:lvl4pPr>
            <a:lvl5pPr marL="0" indent="0">
              <a:lnSpc>
                <a:spcPct val="100000"/>
              </a:lnSpc>
              <a:buSzTx/>
              <a:buNone/>
              <a:defRPr sz="4000">
                <a:solidFill>
                  <a:srgbClr val="000000">
                    <a:alpha val="87042"/>
                  </a:srgbClr>
                </a:solidFill>
                <a:latin typeface="Roboto Light"/>
                <a:ea typeface="Roboto Light"/>
                <a:cs typeface="Roboto Light"/>
                <a:sym typeface="Roboto Ligh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269421" indent="-269421">
              <a:lnSpc>
                <a:spcPct val="100000"/>
              </a:lnSpc>
              <a:defRPr>
                <a:solidFill>
                  <a:srgbClr val="000000">
                    <a:alpha val="56311"/>
                  </a:srgbClr>
                </a:solidFill>
              </a:defRPr>
            </a:lvl1pPr>
            <a:lvl2pPr marL="612321" indent="-269421">
              <a:lnSpc>
                <a:spcPct val="100000"/>
              </a:lnSpc>
              <a:defRPr>
                <a:solidFill>
                  <a:srgbClr val="000000">
                    <a:alpha val="56311"/>
                  </a:srgbClr>
                </a:solidFill>
              </a:defRPr>
            </a:lvl2pPr>
            <a:lvl3pPr marL="955221" indent="-269421">
              <a:lnSpc>
                <a:spcPct val="100000"/>
              </a:lnSpc>
              <a:defRPr>
                <a:solidFill>
                  <a:srgbClr val="000000">
                    <a:alpha val="56311"/>
                  </a:srgbClr>
                </a:solidFill>
              </a:defRPr>
            </a:lvl3pPr>
            <a:lvl4pPr marL="1298121" indent="-269421">
              <a:lnSpc>
                <a:spcPct val="100000"/>
              </a:lnSpc>
              <a:defRPr>
                <a:solidFill>
                  <a:srgbClr val="000000">
                    <a:alpha val="56311"/>
                  </a:srgbClr>
                </a:solidFill>
              </a:defRPr>
            </a:lvl4pPr>
            <a:lvl5pPr marL="1641021" indent="-269421">
              <a:lnSpc>
                <a:spcPct val="100000"/>
              </a:lnSpc>
              <a:defRPr>
                <a:solidFill>
                  <a:srgbClr val="000000">
                    <a:alpha val="56311"/>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defRPr sz="16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1pPr>
      <a:lvl2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2pPr>
      <a:lvl3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3pPr>
      <a:lvl4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4pPr>
      <a:lvl5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5pPr>
      <a:lvl6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6pPr>
      <a:lvl7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7pPr>
      <a:lvl8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8pPr>
      <a:lvl9pPr marL="0" marR="0" indent="0" algn="l" defTabSz="584200" rtl="0" latinLnBrk="0">
        <a:lnSpc>
          <a:spcPct val="100000"/>
        </a:lnSpc>
        <a:spcBef>
          <a:spcPts val="0"/>
        </a:spcBef>
        <a:spcAft>
          <a:spcPts val="0"/>
        </a:spcAft>
        <a:buClrTx/>
        <a:buSzTx/>
        <a:buFontTx/>
        <a:buNone/>
        <a:tabLst/>
        <a:defRPr sz="5000" b="0" i="0" u="none" strike="noStrike" cap="none" spc="0" baseline="0">
          <a:ln>
            <a:noFill/>
          </a:ln>
          <a:solidFill>
            <a:srgbClr val="000000">
              <a:alpha val="87042"/>
            </a:srgbClr>
          </a:solidFill>
          <a:uFillTx/>
          <a:latin typeface="Roboto Medium"/>
          <a:ea typeface="Roboto Medium"/>
          <a:cs typeface="Roboto Medium"/>
          <a:sym typeface="Roboto Medium"/>
        </a:defRPr>
      </a:lvl9pPr>
    </p:titleStyle>
    <p:bodyStyle>
      <a:lvl1pPr marL="305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1pPr>
      <a:lvl2pPr marL="750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2pPr>
      <a:lvl3pPr marL="1194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3pPr>
      <a:lvl4pPr marL="1639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4pPr>
      <a:lvl5pPr marL="2083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5pPr>
      <a:lvl6pPr marL="2528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6pPr>
      <a:lvl7pPr marL="2972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7pPr>
      <a:lvl8pPr marL="34170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8pPr>
      <a:lvl9pPr marL="3861593" marR="0" indent="-305593" algn="l" defTabSz="584200" rtl="0" latinLnBrk="0">
        <a:lnSpc>
          <a:spcPct val="120000"/>
        </a:lnSpc>
        <a:spcBef>
          <a:spcPts val="0"/>
        </a:spcBef>
        <a:spcAft>
          <a:spcPts val="0"/>
        </a:spcAft>
        <a:buClrTx/>
        <a:buSzPct val="145000"/>
        <a:buFontTx/>
        <a:buChar char="•"/>
        <a:tabLst/>
        <a:defRPr sz="2200" b="0" i="0" u="none" strike="noStrike" cap="none" spc="0" baseline="0">
          <a:ln>
            <a:noFill/>
          </a:ln>
          <a:solidFill>
            <a:srgbClr val="000000">
              <a:alpha val="87087"/>
            </a:srgbClr>
          </a:solidFill>
          <a:uFillTx/>
          <a:latin typeface="+mn-lt"/>
          <a:ea typeface="+mn-ea"/>
          <a:cs typeface="+mn-cs"/>
          <a:sym typeface="Robot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nr/_bvgpf4x7lb5sk5_1vml0lx40000gn/T/com.microsoft.Powerpoint/converted_emf.emf"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ourses.cs.washington.edu/courses/cse326/00wi/handouts/lectures_by_ZW/RadixSort.pp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codecamp.org/news/how-recursion-works-explained-with-flowcharts-and-a-video-de61f40cb7f9/"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algs4.cs.princeton.edu/22mergesort/"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praveendavidmathew.medium.com/big-o-notation-understanding-different-time-complexities-72fe847a6343" TargetMode="External"/><Relationship Id="rId5" Type="http://schemas.openxmlformats.org/officeDocument/2006/relationships/hyperlink" Target="https://habr.com/ru/articles/188010/"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25" name="Page name"/>
          <p:cNvSpPr txBox="1"/>
          <p:nvPr/>
        </p:nvSpPr>
        <p:spPr>
          <a:xfrm>
            <a:off x="806543" y="223927"/>
            <a:ext cx="10265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endParaRPr dirty="0"/>
          </a:p>
        </p:txBody>
      </p:sp>
      <p:sp>
        <p:nvSpPr>
          <p:cNvPr id="127" name="Title"/>
          <p:cNvSpPr txBox="1"/>
          <p:nvPr/>
        </p:nvSpPr>
        <p:spPr>
          <a:xfrm>
            <a:off x="1537098" y="1716113"/>
            <a:ext cx="9930604"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000">
                <a:solidFill>
                  <a:srgbClr val="000000">
                    <a:alpha val="87042"/>
                  </a:srgbClr>
                </a:solidFill>
                <a:latin typeface="Roboto Medium"/>
                <a:ea typeface="Roboto Medium"/>
                <a:cs typeface="Roboto Medium"/>
                <a:sym typeface="Roboto Medium"/>
              </a:defRPr>
            </a:lvl1pPr>
          </a:lstStyle>
          <a:p>
            <a:pPr algn="ctr"/>
            <a:r>
              <a:rPr lang="ru-RU" dirty="0"/>
              <a:t>Алгоритмы и структуры данных</a:t>
            </a:r>
            <a:endParaRPr dirty="0"/>
          </a:p>
        </p:txBody>
      </p:sp>
      <p:sp>
        <p:nvSpPr>
          <p:cNvPr id="128" name="Subtitle"/>
          <p:cNvSpPr txBox="1"/>
          <p:nvPr/>
        </p:nvSpPr>
        <p:spPr>
          <a:xfrm>
            <a:off x="2317443" y="4039689"/>
            <a:ext cx="8673290"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a:solidFill>
                  <a:srgbClr val="000000">
                    <a:alpha val="87042"/>
                  </a:srgbClr>
                </a:solidFill>
                <a:latin typeface="Roboto Light"/>
                <a:ea typeface="Roboto Light"/>
                <a:cs typeface="Roboto Light"/>
                <a:sym typeface="Roboto Light"/>
              </a:defRPr>
            </a:lvl1pPr>
          </a:lstStyle>
          <a:p>
            <a:pPr algn="ctr"/>
            <a:r>
              <a:rPr lang="ru-RU" b="1" dirty="0"/>
              <a:t>Лекция 2.</a:t>
            </a:r>
            <a:endParaRPr lang="en-US" b="1" dirty="0"/>
          </a:p>
          <a:p>
            <a:pPr algn="ctr"/>
            <a:r>
              <a:rPr lang="ru-RU" dirty="0"/>
              <a:t>Вычислительная сложность.</a:t>
            </a:r>
          </a:p>
          <a:p>
            <a:pPr algn="ctr"/>
            <a:r>
              <a:rPr lang="ru-RU" dirty="0"/>
              <a:t>Сортировки. </a:t>
            </a:r>
          </a:p>
        </p:txBody>
      </p:sp>
      <p:pic>
        <p:nvPicPr>
          <p:cNvPr id="3" name="Рисунок 2">
            <a:extLst>
              <a:ext uri="{FF2B5EF4-FFF2-40B4-BE49-F238E27FC236}">
                <a16:creationId xmlns:a16="http://schemas.microsoft.com/office/drawing/2014/main" id="{56E0F707-12F6-ED40-8ADC-1AE9E432428A}"/>
              </a:ext>
            </a:extLst>
          </p:cNvPr>
          <p:cNvPicPr>
            <a:picLocks noChangeAspect="1"/>
          </p:cNvPicPr>
          <p:nvPr/>
        </p:nvPicPr>
        <p:blipFill>
          <a:blip r:link="rId3"/>
          <a:stretch>
            <a:fillRect/>
          </a:stretch>
        </p:blipFill>
        <p:spPr>
          <a:xfrm>
            <a:off x="1270000" y="1270000"/>
            <a:ext cx="63500" cy="762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3"/>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018285"/>
            <a:ext cx="11262470" cy="72939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Задача сортировки</a:t>
            </a:r>
          </a:p>
          <a:p>
            <a:pPr algn="just"/>
            <a:endParaRPr lang="en-US" sz="2800" b="1" dirty="0"/>
          </a:p>
          <a:p>
            <a:pPr algn="just"/>
            <a:r>
              <a:rPr lang="ru-RU" sz="2800" b="1" dirty="0"/>
              <a:t>Сортировка массива</a:t>
            </a:r>
            <a:r>
              <a:rPr lang="en-US" sz="2800" b="1" dirty="0"/>
              <a:t> – </a:t>
            </a:r>
            <a:r>
              <a:rPr lang="ru-RU" sz="2800" dirty="0"/>
              <a:t>процесс упорядочивания элементов массива в соответствии с некоторым критерием.</a:t>
            </a:r>
            <a:endParaRPr lang="en-US" sz="2800" dirty="0"/>
          </a:p>
          <a:p>
            <a:pPr algn="just"/>
            <a:endParaRPr lang="en-US" sz="2800" dirty="0"/>
          </a:p>
          <a:p>
            <a:pPr algn="just"/>
            <a:r>
              <a:rPr lang="ru-RU" sz="2800" dirty="0"/>
              <a:t>Простые сортировки</a:t>
            </a:r>
            <a:r>
              <a:rPr lang="en-US" sz="2800" dirty="0"/>
              <a:t>:</a:t>
            </a:r>
          </a:p>
          <a:p>
            <a:pPr marL="457200" indent="-457200" algn="just">
              <a:buFont typeface="Arial" panose="020B0604020202020204" pitchFamily="34" charset="0"/>
              <a:buChar char="•"/>
            </a:pPr>
            <a:r>
              <a:rPr lang="ru-RU" sz="2800" dirty="0"/>
              <a:t>Сортировка выбором (</a:t>
            </a:r>
            <a:r>
              <a:rPr lang="en-US" sz="2800" dirty="0"/>
              <a:t>selection sort)</a:t>
            </a:r>
            <a:endParaRPr lang="ru-RU" sz="2800" dirty="0"/>
          </a:p>
          <a:p>
            <a:pPr marL="457200" indent="-457200" algn="just">
              <a:buFont typeface="Arial" panose="020B0604020202020204" pitchFamily="34" charset="0"/>
              <a:buChar char="•"/>
            </a:pPr>
            <a:r>
              <a:rPr lang="ru-RU" sz="2800" dirty="0"/>
              <a:t>Сортировка вставками</a:t>
            </a:r>
            <a:r>
              <a:rPr lang="en-US" sz="2800" dirty="0"/>
              <a:t> </a:t>
            </a:r>
            <a:r>
              <a:rPr lang="ru-RU" sz="2800" dirty="0"/>
              <a:t>(</a:t>
            </a:r>
            <a:r>
              <a:rPr lang="en-US" sz="2800" dirty="0"/>
              <a:t>insertion sort)</a:t>
            </a:r>
            <a:endParaRPr lang="ru-RU" sz="2800" dirty="0"/>
          </a:p>
          <a:p>
            <a:pPr marL="457200" indent="-457200" algn="just">
              <a:buFont typeface="Arial" panose="020B0604020202020204" pitchFamily="34" charset="0"/>
              <a:buChar char="•"/>
            </a:pPr>
            <a:r>
              <a:rPr lang="ru-RU" sz="2800" dirty="0"/>
              <a:t>Сортировка пузырьком </a:t>
            </a:r>
            <a:r>
              <a:rPr lang="en-US" sz="2800" dirty="0"/>
              <a:t>(bubble sort)</a:t>
            </a:r>
            <a:endParaRPr lang="ru-RU" sz="2800" dirty="0"/>
          </a:p>
          <a:p>
            <a:pPr algn="just"/>
            <a:endParaRPr lang="ru-RU" sz="2800" dirty="0"/>
          </a:p>
          <a:p>
            <a:pPr algn="just"/>
            <a:r>
              <a:rPr lang="ru-RU" sz="2800" dirty="0"/>
              <a:t>Во всех задачах сортировки нам дан массив и критерий, в качестве результата нужно получить отсортированный массив</a:t>
            </a:r>
            <a:endParaRPr lang="en-US" sz="2800" dirty="0"/>
          </a:p>
          <a:p>
            <a:pPr algn="just"/>
            <a:endParaRPr lang="en-US" sz="2800" dirty="0"/>
          </a:p>
          <a:p>
            <a:pPr algn="just"/>
            <a:endParaRPr sz="2800" dirty="0"/>
          </a:p>
        </p:txBody>
      </p:sp>
    </p:spTree>
    <p:extLst>
      <p:ext uri="{BB962C8B-B14F-4D97-AF65-F5344CB8AC3E}">
        <p14:creationId xmlns:p14="http://schemas.microsoft.com/office/powerpoint/2010/main" val="27451865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99065" y="223927"/>
            <a:ext cx="117500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r>
              <a:rPr lang="ru-RU" dirty="0"/>
              <a:t>40</a:t>
            </a:r>
            <a:r>
              <a:rPr dirty="0"/>
              <a:t> </a:t>
            </a:r>
            <a:r>
              <a:rPr dirty="0" err="1"/>
              <a:t>из</a:t>
            </a:r>
            <a:r>
              <a:rPr dirty="0"/>
              <a:t> </a:t>
            </a:r>
            <a:r>
              <a:rPr lang="en-US" dirty="0"/>
              <a:t>47</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313497"/>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Сортировка выбором (</a:t>
            </a:r>
            <a:r>
              <a:rPr lang="en-US" sz="2800" b="1" dirty="0"/>
              <a:t>selection sort)</a:t>
            </a:r>
            <a:endParaRPr sz="2800" b="1" dirty="0"/>
          </a:p>
        </p:txBody>
      </p:sp>
      <p:pic>
        <p:nvPicPr>
          <p:cNvPr id="4102" name="Picture 6" descr="Image result for ÑÐ¾ÑÑÐ¸ÑÐ¾Ð²ÐºÐ° Ð²ÑÐ±Ð¾ÑÐ¾Ð¼">
            <a:extLst>
              <a:ext uri="{FF2B5EF4-FFF2-40B4-BE49-F238E27FC236}">
                <a16:creationId xmlns:a16="http://schemas.microsoft.com/office/drawing/2014/main" id="{A967CDA9-CB4E-47A5-BDED-77BC13CEE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90" y="2277428"/>
            <a:ext cx="5715000" cy="6162675"/>
          </a:xfrm>
          <a:prstGeom prst="rect">
            <a:avLst/>
          </a:prstGeom>
          <a:noFill/>
          <a:extLst>
            <a:ext uri="{909E8E84-426E-40DD-AFC4-6F175D3DCCD1}">
              <a14:hiddenFill xmlns:a14="http://schemas.microsoft.com/office/drawing/2010/main">
                <a:solidFill>
                  <a:srgbClr val="FFFFFF"/>
                </a:solidFill>
              </a14:hiddenFill>
            </a:ext>
          </a:extLst>
        </p:spPr>
      </p:pic>
      <p:sp>
        <p:nvSpPr>
          <p:cNvPr id="1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19D2A62C-3207-4605-8C00-E01F29B6378E}"/>
              </a:ext>
            </a:extLst>
          </p:cNvPr>
          <p:cNvSpPr txBox="1"/>
          <p:nvPr/>
        </p:nvSpPr>
        <p:spPr>
          <a:xfrm>
            <a:off x="6941313" y="3004434"/>
            <a:ext cx="5715000" cy="470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Идея</a:t>
            </a:r>
            <a:r>
              <a:rPr lang="en-US" sz="2800" b="1" dirty="0"/>
              <a:t>: </a:t>
            </a:r>
            <a:endParaRPr lang="ru-RU" sz="2800" b="1" dirty="0"/>
          </a:p>
          <a:p>
            <a:r>
              <a:rPr lang="ru-RU" sz="2800" dirty="0"/>
              <a:t>Последовательное определение </a:t>
            </a:r>
            <a:r>
              <a:rPr lang="en-US" sz="2800" dirty="0" err="1"/>
              <a:t>i</a:t>
            </a:r>
            <a:r>
              <a:rPr lang="en-US" sz="2800" dirty="0"/>
              <a:t>-</a:t>
            </a:r>
            <a:r>
              <a:rPr lang="ru-RU" sz="2800" dirty="0" err="1"/>
              <a:t>го</a:t>
            </a:r>
            <a:r>
              <a:rPr lang="ru-RU" sz="2800" dirty="0"/>
              <a:t> элемента отсортированного массива путем попарного сравнения с оставшимися элементами (начиная с </a:t>
            </a:r>
            <a:r>
              <a:rPr lang="en-US" sz="2800" dirty="0"/>
              <a:t>i+1)</a:t>
            </a:r>
            <a:r>
              <a:rPr lang="ru-RU" sz="2800" dirty="0"/>
              <a:t>.</a:t>
            </a:r>
          </a:p>
          <a:p>
            <a:endParaRPr lang="en-US" sz="2800" dirty="0"/>
          </a:p>
          <a:p>
            <a:pPr algn="just"/>
            <a:endParaRPr lang="en-US" sz="2800" dirty="0"/>
          </a:p>
          <a:p>
            <a:pPr algn="just"/>
            <a:endParaRPr sz="2800" dirty="0"/>
          </a:p>
        </p:txBody>
      </p:sp>
    </p:spTree>
    <p:extLst>
      <p:ext uri="{BB962C8B-B14F-4D97-AF65-F5344CB8AC3E}">
        <p14:creationId xmlns:p14="http://schemas.microsoft.com/office/powerpoint/2010/main" val="3553349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99065" y="223927"/>
            <a:ext cx="117500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r>
              <a:rPr lang="ru-RU" dirty="0"/>
              <a:t>41</a:t>
            </a:r>
            <a:r>
              <a:rPr dirty="0"/>
              <a:t> </a:t>
            </a:r>
            <a:r>
              <a:rPr dirty="0" err="1"/>
              <a:t>из</a:t>
            </a:r>
            <a:r>
              <a:rPr dirty="0"/>
              <a:t> </a:t>
            </a:r>
            <a:r>
              <a:rPr lang="en-US" dirty="0"/>
              <a:t>47</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7086"/>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Сортировка  вставками (</a:t>
            </a:r>
            <a:r>
              <a:rPr lang="en-US" sz="2800" b="1" dirty="0"/>
              <a:t>insertion sort)</a:t>
            </a:r>
            <a:endParaRPr sz="2800" b="1" dirty="0"/>
          </a:p>
        </p:txBody>
      </p:sp>
      <p:pic>
        <p:nvPicPr>
          <p:cNvPr id="5122" name="Picture 2" descr="Image result for ÑÐ¾ÑÑÐ¸ÑÐ¾Ð²ÐºÐ° Ð²ÑÑÐ°Ð²ÐºÐ°Ð¼Ð¸">
            <a:extLst>
              <a:ext uri="{FF2B5EF4-FFF2-40B4-BE49-F238E27FC236}">
                <a16:creationId xmlns:a16="http://schemas.microsoft.com/office/drawing/2014/main" id="{3117E8B0-AF89-4751-A683-14A291419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12" y="1918419"/>
            <a:ext cx="7304839" cy="6912430"/>
          </a:xfrm>
          <a:prstGeom prst="rect">
            <a:avLst/>
          </a:prstGeom>
          <a:noFill/>
          <a:extLst>
            <a:ext uri="{909E8E84-426E-40DD-AFC4-6F175D3DCCD1}">
              <a14:hiddenFill xmlns:a14="http://schemas.microsoft.com/office/drawing/2010/main">
                <a:solidFill>
                  <a:srgbClr val="FFFFFF"/>
                </a:solidFill>
              </a14:hiddenFill>
            </a:ext>
          </a:extLst>
        </p:spPr>
      </p:pic>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7692106" y="3170552"/>
            <a:ext cx="5074738" cy="3674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Идея</a:t>
            </a:r>
            <a:r>
              <a:rPr lang="en-US" sz="2800" b="1" dirty="0"/>
              <a:t>: </a:t>
            </a:r>
            <a:endParaRPr lang="ru-RU" sz="2800" b="1" dirty="0"/>
          </a:p>
          <a:p>
            <a:r>
              <a:rPr lang="ru-RU" sz="2800" dirty="0"/>
              <a:t>Вставка элемента в соответствующее место в уже отсортированной части массива</a:t>
            </a:r>
            <a:endParaRPr lang="en-US" sz="2800" dirty="0"/>
          </a:p>
          <a:p>
            <a:pPr algn="just"/>
            <a:endParaRPr lang="en-US" sz="2800" dirty="0"/>
          </a:p>
          <a:p>
            <a:pPr algn="just"/>
            <a:endParaRPr sz="2800" dirty="0"/>
          </a:p>
        </p:txBody>
      </p:sp>
    </p:spTree>
    <p:extLst>
      <p:ext uri="{BB962C8B-B14F-4D97-AF65-F5344CB8AC3E}">
        <p14:creationId xmlns:p14="http://schemas.microsoft.com/office/powerpoint/2010/main" val="37405810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99065" y="223927"/>
            <a:ext cx="1175002"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r"/>
          </a:lstStyle>
          <a:p>
            <a:r>
              <a:rPr lang="ru-RU" dirty="0"/>
              <a:t>42</a:t>
            </a:r>
            <a:r>
              <a:rPr dirty="0"/>
              <a:t> </a:t>
            </a:r>
            <a:r>
              <a:rPr dirty="0" err="1"/>
              <a:t>из</a:t>
            </a:r>
            <a:r>
              <a:rPr dirty="0"/>
              <a:t> </a:t>
            </a:r>
            <a:r>
              <a:rPr lang="en-US" dirty="0"/>
              <a:t>47</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7086"/>
            <a:ext cx="11262470" cy="572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Сортировка  пузырьком (</a:t>
            </a:r>
            <a:r>
              <a:rPr lang="en-US" sz="2800" b="1" dirty="0"/>
              <a:t>bubble sort)</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7692106" y="2912021"/>
            <a:ext cx="5074738" cy="419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Идея</a:t>
            </a:r>
            <a:r>
              <a:rPr lang="en-US" sz="2800" b="1" dirty="0"/>
              <a:t>: </a:t>
            </a:r>
            <a:endParaRPr lang="ru-RU" sz="2800" b="1" dirty="0"/>
          </a:p>
          <a:p>
            <a:r>
              <a:rPr lang="ru-RU" sz="2800" dirty="0"/>
              <a:t>Попарное сравнение соседних элементов, которое позволяет текущему</a:t>
            </a:r>
            <a:r>
              <a:rPr lang="en-US" sz="2800" dirty="0"/>
              <a:t> “</a:t>
            </a:r>
            <a:r>
              <a:rPr lang="ru-RU" sz="2800" dirty="0"/>
              <a:t>лучшему</a:t>
            </a:r>
            <a:r>
              <a:rPr lang="en-US" sz="2800" dirty="0"/>
              <a:t>”</a:t>
            </a:r>
            <a:r>
              <a:rPr lang="ru-RU" sz="2800" dirty="0"/>
              <a:t> элементу </a:t>
            </a:r>
            <a:r>
              <a:rPr lang="en-US" sz="2800" dirty="0"/>
              <a:t>“</a:t>
            </a:r>
            <a:r>
              <a:rPr lang="ru-RU" sz="2800" dirty="0"/>
              <a:t>всплыть</a:t>
            </a:r>
            <a:r>
              <a:rPr lang="en-US" sz="2800" dirty="0"/>
              <a:t>”</a:t>
            </a:r>
          </a:p>
          <a:p>
            <a:pPr algn="just"/>
            <a:endParaRPr lang="en-US" sz="2800" dirty="0"/>
          </a:p>
          <a:p>
            <a:pPr algn="just"/>
            <a:endParaRPr sz="2800" dirty="0"/>
          </a:p>
        </p:txBody>
      </p:sp>
      <p:pic>
        <p:nvPicPr>
          <p:cNvPr id="6146" name="Picture 2">
            <a:extLst>
              <a:ext uri="{FF2B5EF4-FFF2-40B4-BE49-F238E27FC236}">
                <a16:creationId xmlns:a16="http://schemas.microsoft.com/office/drawing/2014/main" id="{6950A916-138F-416E-BCE3-B5B43E9C7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85" y="2671569"/>
            <a:ext cx="6393604" cy="47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2503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15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7086"/>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Специальные сортировки</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1900811"/>
            <a:ext cx="11477699" cy="1606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Задача</a:t>
            </a:r>
            <a:r>
              <a:rPr lang="en-US" sz="2800" b="1" dirty="0"/>
              <a:t>: </a:t>
            </a:r>
            <a:endParaRPr lang="ru-RU" sz="2800" b="1" dirty="0"/>
          </a:p>
          <a:p>
            <a:pPr algn="just"/>
            <a:r>
              <a:rPr lang="ru-RU" sz="2800" dirty="0"/>
              <a:t>Дан массив, состоящий из целых 1000 чисел, каждое из которых находится в интервале </a:t>
            </a:r>
            <a:r>
              <a:rPr lang="en-US" sz="2800" dirty="0"/>
              <a:t>[0, 100]. </a:t>
            </a:r>
            <a:r>
              <a:rPr lang="ru-RU" sz="2800" dirty="0"/>
              <a:t>Отсортируйте данный массив.</a:t>
            </a:r>
          </a:p>
        </p:txBody>
      </p:sp>
      <p:pic>
        <p:nvPicPr>
          <p:cNvPr id="7174" name="Picture 6" descr="Image result for counting sort">
            <a:extLst>
              <a:ext uri="{FF2B5EF4-FFF2-40B4-BE49-F238E27FC236}">
                <a16:creationId xmlns:a16="http://schemas.microsoft.com/office/drawing/2014/main" id="{88844D48-A742-493F-ADCA-725FE05F9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772" y="4876800"/>
            <a:ext cx="7417256" cy="3823091"/>
          </a:xfrm>
          <a:prstGeom prst="rect">
            <a:avLst/>
          </a:prstGeom>
          <a:noFill/>
          <a:extLst>
            <a:ext uri="{909E8E84-426E-40DD-AFC4-6F175D3DCCD1}">
              <a14:hiddenFill xmlns:a14="http://schemas.microsoft.com/office/drawing/2010/main">
                <a:solidFill>
                  <a:srgbClr val="FFFFFF"/>
                </a:solidFill>
              </a14:hiddenFill>
            </a:ext>
          </a:extLst>
        </p:spPr>
      </p:pic>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3C6D0F08-748C-4D18-B342-227DE1186528}"/>
              </a:ext>
            </a:extLst>
          </p:cNvPr>
          <p:cNvSpPr txBox="1"/>
          <p:nvPr/>
        </p:nvSpPr>
        <p:spPr>
          <a:xfrm>
            <a:off x="919827" y="4274329"/>
            <a:ext cx="11477699"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Ответ</a:t>
            </a:r>
            <a:r>
              <a:rPr lang="en-US" sz="2800" b="1" dirty="0"/>
              <a:t>: </a:t>
            </a:r>
            <a:r>
              <a:rPr lang="ru-RU" sz="2800" b="1" dirty="0"/>
              <a:t>Сортировка подсчётом (</a:t>
            </a:r>
            <a:r>
              <a:rPr lang="en-US" sz="2800" b="1" dirty="0"/>
              <a:t>counting sort)</a:t>
            </a:r>
          </a:p>
        </p:txBody>
      </p:sp>
    </p:spTree>
    <p:extLst>
      <p:ext uri="{BB962C8B-B14F-4D97-AF65-F5344CB8AC3E}">
        <p14:creationId xmlns:p14="http://schemas.microsoft.com/office/powerpoint/2010/main" val="25557268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16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720558" y="1305540"/>
            <a:ext cx="11477699" cy="626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Блочная</a:t>
            </a:r>
            <a:r>
              <a:rPr lang="en-US" sz="2800" b="1" dirty="0"/>
              <a:t>/</a:t>
            </a:r>
            <a:r>
              <a:rPr lang="ru-RU" sz="2800" b="1" dirty="0"/>
              <a:t>карманная сортировка (</a:t>
            </a:r>
            <a:r>
              <a:rPr lang="en-US" sz="2800" b="1" dirty="0"/>
              <a:t>bucket sort).</a:t>
            </a:r>
          </a:p>
          <a:p>
            <a:pPr algn="just"/>
            <a:endParaRPr lang="ru-RU" sz="2800" b="1" dirty="0"/>
          </a:p>
          <a:p>
            <a:pPr algn="just"/>
            <a:r>
              <a:rPr lang="ru-RU" sz="2800" dirty="0"/>
              <a:t>Для карманной сортировки нужно разбить элементы массива входных данных на k блоков (карманов, корзин). Далее каждый из таких блоков сортируется либо другой сортировкой, либо рекурсивно тем же методом разбиения. После сортировок внутри каждых блоков данные записываются в массив в порядке разбиения на блоки.</a:t>
            </a:r>
            <a:endParaRPr lang="en-US" sz="2800" dirty="0"/>
          </a:p>
          <a:p>
            <a:pPr algn="just"/>
            <a:endParaRPr lang="en-US" sz="2800" dirty="0"/>
          </a:p>
          <a:p>
            <a:pPr algn="just"/>
            <a:r>
              <a:rPr lang="ru-RU" sz="2800" dirty="0"/>
              <a:t>Сложность</a:t>
            </a:r>
            <a:r>
              <a:rPr lang="en-US" sz="2800" dirty="0"/>
              <a:t>:</a:t>
            </a:r>
            <a:endParaRPr lang="ru-RU" sz="2800" dirty="0"/>
          </a:p>
          <a:p>
            <a:pPr algn="just"/>
            <a:r>
              <a:rPr lang="en-US" sz="2800" b="1" dirty="0"/>
              <a:t>Worst-case time complexity: </a:t>
            </a:r>
            <a:r>
              <a:rPr lang="en-US" sz="2800" dirty="0"/>
              <a:t>O(n</a:t>
            </a:r>
            <a:r>
              <a:rPr lang="en-US" sz="2800" baseline="30000" dirty="0"/>
              <a:t>2</a:t>
            </a:r>
            <a:r>
              <a:rPr lang="en-US" sz="2800" dirty="0"/>
              <a:t>)</a:t>
            </a:r>
            <a:r>
              <a:rPr lang="ru-RU" sz="2800" dirty="0"/>
              <a:t> </a:t>
            </a:r>
            <a:endParaRPr lang="en-US" sz="2800" dirty="0"/>
          </a:p>
          <a:p>
            <a:pPr algn="just"/>
            <a:r>
              <a:rPr lang="en-US" sz="2800" b="1" dirty="0"/>
              <a:t>Worst-case space complexity: </a:t>
            </a:r>
            <a:r>
              <a:rPr lang="en-US" sz="2800" dirty="0"/>
              <a:t>O(n*k)</a:t>
            </a:r>
          </a:p>
        </p:txBody>
      </p:sp>
      <p:sp>
        <p:nvSpPr>
          <p:cNvPr id="10" name="Прямоугольник 9">
            <a:extLst>
              <a:ext uri="{FF2B5EF4-FFF2-40B4-BE49-F238E27FC236}">
                <a16:creationId xmlns:a16="http://schemas.microsoft.com/office/drawing/2014/main" id="{18127C51-EF8E-4588-A4D4-E64106F6BD95}"/>
              </a:ext>
            </a:extLst>
          </p:cNvPr>
          <p:cNvSpPr/>
          <p:nvPr/>
        </p:nvSpPr>
        <p:spPr>
          <a:xfrm>
            <a:off x="4628896" y="8482730"/>
            <a:ext cx="4039616" cy="246221"/>
          </a:xfrm>
          <a:prstGeom prst="rect">
            <a:avLst/>
          </a:prstGeom>
        </p:spPr>
        <p:txBody>
          <a:bodyPr wrap="square">
            <a:spAutoFit/>
          </a:bodyPr>
          <a:lstStyle/>
          <a:p>
            <a:r>
              <a:rPr lang="ru-RU" sz="1000" dirty="0"/>
              <a:t>https://neerc.ifmo.ru/wiki/index.php?title=Карманная_Сортировка</a:t>
            </a:r>
          </a:p>
        </p:txBody>
      </p:sp>
    </p:spTree>
    <p:extLst>
      <p:ext uri="{BB962C8B-B14F-4D97-AF65-F5344CB8AC3E}">
        <p14:creationId xmlns:p14="http://schemas.microsoft.com/office/powerpoint/2010/main" val="21974023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2853345"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Блочная сортировка</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17 из 24</a:t>
            </a:r>
            <a:endParaRPr dirty="0"/>
          </a:p>
        </p:txBody>
      </p:sp>
      <p:pic>
        <p:nvPicPr>
          <p:cNvPr id="3074" name="Picture 2">
            <a:extLst>
              <a:ext uri="{FF2B5EF4-FFF2-40B4-BE49-F238E27FC236}">
                <a16:creationId xmlns:a16="http://schemas.microsoft.com/office/drawing/2014/main" id="{EE3E875E-C2D2-4297-B905-CC59BD50F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240" y="1804695"/>
            <a:ext cx="7777480" cy="6144209"/>
          </a:xfrm>
          <a:prstGeom prst="rect">
            <a:avLst/>
          </a:prstGeom>
          <a:noFill/>
          <a:extLst>
            <a:ext uri="{909E8E84-426E-40DD-AFC4-6F175D3DCCD1}">
              <a14:hiddenFill xmlns:a14="http://schemas.microsoft.com/office/drawing/2010/main">
                <a:solidFill>
                  <a:srgbClr val="FFFFFF"/>
                </a:solidFill>
              </a14:hiddenFill>
            </a:ext>
          </a:extLst>
        </p:spPr>
      </p:pic>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640C301-B9C2-4165-8A3D-93D4A3F4F65B}"/>
              </a:ext>
            </a:extLst>
          </p:cNvPr>
          <p:cNvSpPr txBox="1"/>
          <p:nvPr/>
        </p:nvSpPr>
        <p:spPr>
          <a:xfrm>
            <a:off x="904079" y="1270869"/>
            <a:ext cx="11477699"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Блочная</a:t>
            </a:r>
            <a:r>
              <a:rPr lang="en-US" sz="2800" b="1" dirty="0"/>
              <a:t>/</a:t>
            </a:r>
            <a:r>
              <a:rPr lang="ru-RU" sz="2800" b="1" dirty="0"/>
              <a:t>карманная сортировка (</a:t>
            </a:r>
            <a:r>
              <a:rPr lang="en-US" sz="2800" b="1" dirty="0"/>
              <a:t>bucket sort).</a:t>
            </a:r>
            <a:endParaRPr lang="ru-RU" sz="2800" b="1" dirty="0"/>
          </a:p>
        </p:txBody>
      </p:sp>
      <p:sp>
        <p:nvSpPr>
          <p:cNvPr id="4" name="Прямоугольник 3">
            <a:extLst>
              <a:ext uri="{FF2B5EF4-FFF2-40B4-BE49-F238E27FC236}">
                <a16:creationId xmlns:a16="http://schemas.microsoft.com/office/drawing/2014/main" id="{738EFBB0-226A-4B25-9FED-D0A2BC0D0806}"/>
              </a:ext>
            </a:extLst>
          </p:cNvPr>
          <p:cNvSpPr/>
          <p:nvPr/>
        </p:nvSpPr>
        <p:spPr>
          <a:xfrm>
            <a:off x="4628896" y="8482730"/>
            <a:ext cx="4039616" cy="246221"/>
          </a:xfrm>
          <a:prstGeom prst="rect">
            <a:avLst/>
          </a:prstGeom>
        </p:spPr>
        <p:txBody>
          <a:bodyPr wrap="square">
            <a:spAutoFit/>
          </a:bodyPr>
          <a:lstStyle/>
          <a:p>
            <a:r>
              <a:rPr lang="ru-RU" sz="1000" dirty="0"/>
              <a:t>https://neerc.ifmo.ru/wiki/index.php?title=Карманная_Сортировка</a:t>
            </a:r>
          </a:p>
        </p:txBody>
      </p:sp>
    </p:spTree>
    <p:extLst>
      <p:ext uri="{BB962C8B-B14F-4D97-AF65-F5344CB8AC3E}">
        <p14:creationId xmlns:p14="http://schemas.microsoft.com/office/powerpoint/2010/main" val="2577462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6416" y="-12029"/>
            <a:ext cx="13004800" cy="9753600"/>
          </a:xfrm>
          <a:prstGeom prst="rect">
            <a:avLst/>
          </a:prstGeom>
          <a:ln w="12700">
            <a:miter lim="400000"/>
          </a:ln>
        </p:spPr>
      </p:pic>
      <p:sp>
        <p:nvSpPr>
          <p:cNvPr id="138" name="Page name"/>
          <p:cNvSpPr txBox="1"/>
          <p:nvPr/>
        </p:nvSpPr>
        <p:spPr>
          <a:xfrm>
            <a:off x="806543" y="223927"/>
            <a:ext cx="2853345"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Блочная сортировка</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18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3079"/>
            <a:ext cx="11262470"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800" b="1" dirty="0"/>
              <a:t>Bucket Sort</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pic>
        <p:nvPicPr>
          <p:cNvPr id="2" name="Рисунок 1">
            <a:extLst>
              <a:ext uri="{FF2B5EF4-FFF2-40B4-BE49-F238E27FC236}">
                <a16:creationId xmlns:a16="http://schemas.microsoft.com/office/drawing/2014/main" id="{06D027EC-0366-024A-BD5A-B9BDF986BE71}"/>
              </a:ext>
            </a:extLst>
          </p:cNvPr>
          <p:cNvPicPr>
            <a:picLocks noChangeAspect="1"/>
          </p:cNvPicPr>
          <p:nvPr/>
        </p:nvPicPr>
        <p:blipFill>
          <a:blip r:embed="rId3"/>
          <a:stretch>
            <a:fillRect/>
          </a:stretch>
        </p:blipFill>
        <p:spPr>
          <a:xfrm>
            <a:off x="1454150" y="1733238"/>
            <a:ext cx="10096500" cy="5359400"/>
          </a:xfrm>
          <a:prstGeom prst="rect">
            <a:avLst/>
          </a:prstGeom>
        </p:spPr>
      </p:pic>
      <p:sp>
        <p:nvSpPr>
          <p:cNvPr id="10" name="Прямоугольник 9">
            <a:extLst>
              <a:ext uri="{FF2B5EF4-FFF2-40B4-BE49-F238E27FC236}">
                <a16:creationId xmlns:a16="http://schemas.microsoft.com/office/drawing/2014/main" id="{0F0F1CE8-A275-423C-94E5-27173087EBEC}"/>
              </a:ext>
            </a:extLst>
          </p:cNvPr>
          <p:cNvSpPr/>
          <p:nvPr/>
        </p:nvSpPr>
        <p:spPr>
          <a:xfrm>
            <a:off x="4628896" y="8482730"/>
            <a:ext cx="4039616" cy="246221"/>
          </a:xfrm>
          <a:prstGeom prst="rect">
            <a:avLst/>
          </a:prstGeom>
        </p:spPr>
        <p:txBody>
          <a:bodyPr wrap="square">
            <a:spAutoFit/>
          </a:bodyPr>
          <a:lstStyle/>
          <a:p>
            <a:r>
              <a:rPr lang="ru-RU" sz="1000" dirty="0"/>
              <a:t>https://neerc.ifmo.ru/wiki/index.php?title=Карманная_Сортировка</a:t>
            </a:r>
          </a:p>
        </p:txBody>
      </p:sp>
    </p:spTree>
    <p:extLst>
      <p:ext uri="{BB962C8B-B14F-4D97-AF65-F5344CB8AC3E}">
        <p14:creationId xmlns:p14="http://schemas.microsoft.com/office/powerpoint/2010/main" val="30023619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2" y="965445"/>
            <a:ext cx="11477699" cy="4199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Поразрядная сортировка </a:t>
            </a:r>
            <a:r>
              <a:rPr lang="en-US" sz="2800" b="1" dirty="0"/>
              <a:t>(Radix sort)</a:t>
            </a:r>
          </a:p>
          <a:p>
            <a:pPr algn="just"/>
            <a:endParaRPr lang="ru-RU" sz="2800" b="1" dirty="0"/>
          </a:p>
          <a:p>
            <a:pPr algn="just"/>
            <a:r>
              <a:rPr lang="ru-RU" sz="2800" dirty="0"/>
              <a:t>Входные данные</a:t>
            </a:r>
            <a:r>
              <a:rPr lang="en-US" sz="2800" dirty="0"/>
              <a:t>: </a:t>
            </a:r>
            <a:r>
              <a:rPr lang="ru-RU" sz="2800" dirty="0"/>
              <a:t>массив</a:t>
            </a:r>
            <a:r>
              <a:rPr lang="en-US" sz="2800" dirty="0"/>
              <a:t> A</a:t>
            </a:r>
            <a:r>
              <a:rPr lang="ru-RU" sz="2800" dirty="0"/>
              <a:t>, где каждый элемент является </a:t>
            </a:r>
            <a:r>
              <a:rPr lang="en-US" sz="2800" dirty="0"/>
              <a:t>d-</a:t>
            </a:r>
            <a:r>
              <a:rPr lang="ru-RU" sz="2800" dirty="0" err="1"/>
              <a:t>значным</a:t>
            </a:r>
            <a:r>
              <a:rPr lang="ru-RU" sz="2800" dirty="0"/>
              <a:t> числом.</a:t>
            </a:r>
          </a:p>
          <a:p>
            <a:pPr algn="just"/>
            <a:endParaRPr lang="ru-RU" sz="2800" dirty="0"/>
          </a:p>
          <a:p>
            <a:pPr algn="just"/>
            <a:r>
              <a:rPr lang="en-US" sz="2800" b="1" dirty="0" err="1"/>
              <a:t>RadixSort</a:t>
            </a:r>
            <a:r>
              <a:rPr lang="en-US" sz="2800" b="1" dirty="0"/>
              <a:t>(A, d):</a:t>
            </a:r>
          </a:p>
          <a:p>
            <a:pPr algn="just"/>
            <a:r>
              <a:rPr lang="en-US" sz="2800" dirty="0"/>
              <a:t>For I </a:t>
            </a:r>
            <a:r>
              <a:rPr lang="en-US" sz="2800" dirty="0">
                <a:sym typeface="Wingdings" panose="05000000000000000000" pitchFamily="2" charset="2"/>
              </a:rPr>
              <a:t>1 to d</a:t>
            </a:r>
          </a:p>
          <a:p>
            <a:pPr algn="just"/>
            <a:r>
              <a:rPr lang="en-US" sz="2800" dirty="0">
                <a:sym typeface="Wingdings" panose="05000000000000000000" pitchFamily="2" charset="2"/>
              </a:rPr>
              <a:t>	Sort by </a:t>
            </a:r>
            <a:r>
              <a:rPr lang="en-US" sz="2800" dirty="0" err="1">
                <a:sym typeface="Wingdings" panose="05000000000000000000" pitchFamily="2" charset="2"/>
              </a:rPr>
              <a:t>ith</a:t>
            </a:r>
            <a:r>
              <a:rPr lang="en-US" sz="2800" dirty="0">
                <a:sym typeface="Wingdings" panose="05000000000000000000" pitchFamily="2" charset="2"/>
              </a:rPr>
              <a:t> </a:t>
            </a:r>
            <a:r>
              <a:rPr lang="en-US" sz="2800" dirty="0" err="1">
                <a:sym typeface="Wingdings" panose="05000000000000000000" pitchFamily="2" charset="2"/>
              </a:rPr>
              <a:t>digid</a:t>
            </a:r>
            <a:endParaRPr lang="en-US" sz="2800" dirty="0"/>
          </a:p>
        </p:txBody>
      </p:sp>
      <p:pic>
        <p:nvPicPr>
          <p:cNvPr id="3" name="Рисунок 2">
            <a:extLst>
              <a:ext uri="{FF2B5EF4-FFF2-40B4-BE49-F238E27FC236}">
                <a16:creationId xmlns:a16="http://schemas.microsoft.com/office/drawing/2014/main" id="{7D7E74D7-68B5-5348-A3D4-B210CB083B3B}"/>
              </a:ext>
            </a:extLst>
          </p:cNvPr>
          <p:cNvPicPr>
            <a:picLocks noChangeAspect="1"/>
          </p:cNvPicPr>
          <p:nvPr/>
        </p:nvPicPr>
        <p:blipFill>
          <a:blip r:embed="rId3"/>
          <a:stretch>
            <a:fillRect/>
          </a:stretch>
        </p:blipFill>
        <p:spPr>
          <a:xfrm>
            <a:off x="3328933" y="5328486"/>
            <a:ext cx="6432916" cy="3108098"/>
          </a:xfrm>
          <a:prstGeom prst="rect">
            <a:avLst/>
          </a:prstGeom>
        </p:spPr>
      </p:pic>
      <p:sp>
        <p:nvSpPr>
          <p:cNvPr id="5" name="TextBox 4">
            <a:extLst>
              <a:ext uri="{FF2B5EF4-FFF2-40B4-BE49-F238E27FC236}">
                <a16:creationId xmlns:a16="http://schemas.microsoft.com/office/drawing/2014/main" id="{1E0F36F3-E8B1-1800-0F2D-39DBABE0351C}"/>
              </a:ext>
            </a:extLst>
          </p:cNvPr>
          <p:cNvSpPr txBox="1"/>
          <p:nvPr/>
        </p:nvSpPr>
        <p:spPr>
          <a:xfrm>
            <a:off x="3545498" y="9087891"/>
            <a:ext cx="656345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1100" dirty="0">
                <a:hlinkClick r:id="rId4"/>
              </a:rPr>
              <a:t>https://courses.cs.washington.edu/courses/cse326/00wi/handouts/lectures_by_ZW/RadixSort.ppt</a:t>
            </a:r>
            <a:endParaRPr lang="ru-RU" sz="1100" dirty="0"/>
          </a:p>
        </p:txBody>
      </p:sp>
    </p:spTree>
    <p:extLst>
      <p:ext uri="{BB962C8B-B14F-4D97-AF65-F5344CB8AC3E}">
        <p14:creationId xmlns:p14="http://schemas.microsoft.com/office/powerpoint/2010/main" val="205521275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2" y="1347520"/>
            <a:ext cx="11477699" cy="419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Сортировка слиянием </a:t>
            </a:r>
            <a:r>
              <a:rPr lang="en-US" sz="2800" b="1" dirty="0"/>
              <a:t>(Merge sort)</a:t>
            </a:r>
          </a:p>
          <a:p>
            <a:pPr algn="just"/>
            <a:endParaRPr lang="ru-RU" sz="2800" b="1" dirty="0"/>
          </a:p>
          <a:p>
            <a:pPr algn="just"/>
            <a:r>
              <a:rPr lang="ru-RU" sz="2800" dirty="0"/>
              <a:t>В алгоритме используется распространенная алгоритмическая парадигма, известная</a:t>
            </a:r>
            <a:r>
              <a:rPr lang="en-US" sz="2800" dirty="0"/>
              <a:t> </a:t>
            </a:r>
            <a:r>
              <a:rPr lang="ru-RU" sz="2800" dirty="0"/>
              <a:t>как </a:t>
            </a:r>
            <a:r>
              <a:rPr lang="en-US" sz="2800" dirty="0"/>
              <a:t>“</a:t>
            </a:r>
            <a:r>
              <a:rPr lang="ru-RU" sz="2800" dirty="0"/>
              <a:t>разделяй и властвуй</a:t>
            </a:r>
            <a:r>
              <a:rPr lang="en-US" sz="2800" dirty="0"/>
              <a:t>” (</a:t>
            </a:r>
            <a:r>
              <a:rPr lang="en-US" sz="2800" b="1" dirty="0"/>
              <a:t>divide and conquer</a:t>
            </a:r>
            <a:r>
              <a:rPr lang="en-US" sz="2800" dirty="0"/>
              <a:t>)</a:t>
            </a:r>
            <a:r>
              <a:rPr lang="ru-RU" sz="2800" dirty="0"/>
              <a:t>. В ней мы разделяем задачу на подзадачи, которые подобны</a:t>
            </a:r>
            <a:r>
              <a:rPr lang="en-US" sz="2800" dirty="0"/>
              <a:t> </a:t>
            </a:r>
            <a:r>
              <a:rPr lang="ru-RU" sz="2800" dirty="0"/>
              <a:t>исходной, решаем подзадачи, а затем объединяем решения подзадач в решение</a:t>
            </a:r>
            <a:r>
              <a:rPr lang="en-US" sz="2800" dirty="0"/>
              <a:t> </a:t>
            </a:r>
            <a:r>
              <a:rPr lang="ru-RU" sz="2800" dirty="0"/>
              <a:t>исходной задачи. </a:t>
            </a:r>
            <a:endParaRPr lang="en-US" sz="2800" dirty="0"/>
          </a:p>
          <a:p>
            <a:pPr algn="just"/>
            <a:endParaRPr lang="en-US" sz="2800" dirty="0"/>
          </a:p>
        </p:txBody>
      </p:sp>
    </p:spTree>
    <p:extLst>
      <p:ext uri="{BB962C8B-B14F-4D97-AF65-F5344CB8AC3E}">
        <p14:creationId xmlns:p14="http://schemas.microsoft.com/office/powerpoint/2010/main" val="12913455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76200"/>
            <a:ext cx="13004800" cy="9753600"/>
          </a:xfrm>
          <a:prstGeom prst="rect">
            <a:avLst/>
          </a:prstGeom>
          <a:ln w="12700">
            <a:miter lim="400000"/>
          </a:ln>
        </p:spPr>
      </p:pic>
      <p:sp>
        <p:nvSpPr>
          <p:cNvPr id="138" name="Page name"/>
          <p:cNvSpPr txBox="1"/>
          <p:nvPr/>
        </p:nvSpPr>
        <p:spPr>
          <a:xfrm>
            <a:off x="806543" y="223927"/>
            <a:ext cx="3244478"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Сложность алгоритмов</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103775"/>
            <a:ext cx="11262470" cy="5051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a:solidFill>
                  <a:schemeClr val="tx1">
                    <a:alpha val="87087"/>
                  </a:schemeClr>
                </a:solidFill>
              </a:rPr>
              <a:t>Повторение</a:t>
            </a:r>
            <a:endParaRPr lang="en-US" sz="2800" b="1">
              <a:solidFill>
                <a:schemeClr val="tx1">
                  <a:alpha val="87087"/>
                </a:schemeClr>
              </a:solidFill>
            </a:endParaRPr>
          </a:p>
          <a:p>
            <a:pPr algn="just"/>
            <a:endParaRPr lang="en-US" sz="2400" dirty="0"/>
          </a:p>
          <a:p>
            <a:pPr algn="just"/>
            <a:r>
              <a:rPr lang="ru-RU" sz="2400" dirty="0"/>
              <a:t>Алгоритмы обычно оценивают по </a:t>
            </a:r>
            <a:r>
              <a:rPr lang="ru-RU" sz="2400" b="1" dirty="0"/>
              <a:t>времени</a:t>
            </a:r>
            <a:r>
              <a:rPr lang="ru-RU" sz="2400" dirty="0"/>
              <a:t> выполнения и по используемой </a:t>
            </a:r>
            <a:r>
              <a:rPr lang="ru-RU" sz="2400" b="1" dirty="0"/>
              <a:t>памяти</a:t>
            </a:r>
            <a:r>
              <a:rPr lang="ru-RU" sz="2400" dirty="0"/>
              <a:t>. </a:t>
            </a:r>
          </a:p>
          <a:p>
            <a:pPr algn="just"/>
            <a:endParaRPr lang="ru-RU" sz="2400" dirty="0"/>
          </a:p>
          <a:p>
            <a:pPr algn="just"/>
            <a:r>
              <a:rPr lang="ru-RU" sz="2400" dirty="0"/>
              <a:t>Такие оценки называют </a:t>
            </a:r>
            <a:r>
              <a:rPr lang="ru-RU" sz="2400" b="1"/>
              <a:t>вычислительной сложностью (</a:t>
            </a:r>
            <a:r>
              <a:rPr lang="en-US" sz="2400" b="1"/>
              <a:t>complexity)</a:t>
            </a:r>
            <a:r>
              <a:rPr lang="ru-RU" sz="2400"/>
              <a:t> </a:t>
            </a:r>
            <a:r>
              <a:rPr lang="ru-RU" sz="2400" dirty="0"/>
              <a:t>алгоритма</a:t>
            </a:r>
            <a:r>
              <a:rPr lang="ru-RU" sz="2400"/>
              <a:t>. </a:t>
            </a:r>
            <a:endParaRPr lang="en-US" sz="2400"/>
          </a:p>
          <a:p>
            <a:pPr algn="just"/>
            <a:endParaRPr lang="en-US" sz="2400" dirty="0"/>
          </a:p>
          <a:p>
            <a:pPr algn="just"/>
            <a:r>
              <a:rPr lang="ru-RU" sz="2400" dirty="0"/>
              <a:t>Выделяют два вида сложности</a:t>
            </a:r>
            <a:r>
              <a:rPr lang="en-US" sz="2400" dirty="0"/>
              <a:t>: </a:t>
            </a:r>
            <a:r>
              <a:rPr lang="ru-RU" sz="2400" dirty="0"/>
              <a:t>временная сложность (</a:t>
            </a:r>
            <a:r>
              <a:rPr lang="en-US" sz="2400" b="1" dirty="0"/>
              <a:t>time complexity</a:t>
            </a:r>
            <a:r>
              <a:rPr lang="en-US" sz="2400" dirty="0"/>
              <a:t>) </a:t>
            </a:r>
            <a:r>
              <a:rPr lang="ru-RU" sz="2400" dirty="0"/>
              <a:t>и</a:t>
            </a:r>
          </a:p>
          <a:p>
            <a:pPr algn="just"/>
            <a:r>
              <a:rPr lang="ru-RU" sz="2400" dirty="0"/>
              <a:t>пространственная сложность (</a:t>
            </a:r>
            <a:r>
              <a:rPr lang="en-US" sz="2400" b="1" dirty="0"/>
              <a:t>space complexity</a:t>
            </a:r>
            <a:r>
              <a:rPr lang="en-US" sz="2400" dirty="0"/>
              <a:t>)</a:t>
            </a:r>
            <a:endParaRPr lang="ru-RU" sz="2400" dirty="0"/>
          </a:p>
          <a:p>
            <a:pPr algn="just"/>
            <a:endParaRPr sz="2400" dirty="0"/>
          </a:p>
        </p:txBody>
      </p:sp>
    </p:spTree>
    <p:extLst>
      <p:ext uri="{BB962C8B-B14F-4D97-AF65-F5344CB8AC3E}">
        <p14:creationId xmlns:p14="http://schemas.microsoft.com/office/powerpoint/2010/main" val="309012112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2904641"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Разделяй и властвуй</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20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2" y="1461940"/>
            <a:ext cx="11477699" cy="5742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a:t>Divide and Conquer</a:t>
            </a:r>
          </a:p>
          <a:p>
            <a:pPr algn="just"/>
            <a:endParaRPr lang="ru-RU" sz="2800" b="1" dirty="0"/>
          </a:p>
          <a:p>
            <a:pPr marL="514350" indent="-514350" algn="just">
              <a:buAutoNum type="arabicPeriod"/>
            </a:pPr>
            <a:r>
              <a:rPr lang="ru-RU" sz="2800" b="1" dirty="0"/>
              <a:t>Разделение</a:t>
            </a:r>
            <a:r>
              <a:rPr lang="ru-RU" sz="2800" dirty="0"/>
              <a:t>. Задача разбивается на несколько подзадач, которые представляют собой меньшие экземпляры той же самой задачи.</a:t>
            </a:r>
          </a:p>
          <a:p>
            <a:pPr marL="514350" indent="-514350" algn="just">
              <a:buAutoNum type="arabicPeriod"/>
            </a:pPr>
            <a:endParaRPr lang="ru-RU" sz="2800" dirty="0"/>
          </a:p>
          <a:p>
            <a:pPr algn="just"/>
            <a:r>
              <a:rPr lang="ru-RU" sz="2800" dirty="0"/>
              <a:t>2. </a:t>
            </a:r>
            <a:r>
              <a:rPr lang="ru-RU" sz="2800" b="1" dirty="0"/>
              <a:t>Властвование</a:t>
            </a:r>
            <a:r>
              <a:rPr lang="ru-RU" sz="2800" dirty="0"/>
              <a:t>. Рекурсивно решаются подзадачи. Если они достаточно малы, они решаются как базовый случай.</a:t>
            </a:r>
          </a:p>
          <a:p>
            <a:pPr algn="just"/>
            <a:endParaRPr lang="ru-RU" sz="2800" dirty="0"/>
          </a:p>
          <a:p>
            <a:pPr algn="just"/>
            <a:r>
              <a:rPr lang="ru-RU" sz="2800" dirty="0"/>
              <a:t>3. </a:t>
            </a:r>
            <a:r>
              <a:rPr lang="ru-RU" sz="2800" b="1" dirty="0"/>
              <a:t>Объединение</a:t>
            </a:r>
            <a:r>
              <a:rPr lang="ru-RU" sz="2800" dirty="0"/>
              <a:t>. Решения подзадач объединяются в решение исходной задачи</a:t>
            </a:r>
            <a:endParaRPr lang="en-US" sz="2800" dirty="0"/>
          </a:p>
        </p:txBody>
      </p:sp>
    </p:spTree>
    <p:extLst>
      <p:ext uri="{BB962C8B-B14F-4D97-AF65-F5344CB8AC3E}">
        <p14:creationId xmlns:p14="http://schemas.microsoft.com/office/powerpoint/2010/main" val="21698241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134011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Рекурсия</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21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71165" y="1029969"/>
            <a:ext cx="11262470" cy="2123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Рекурсия</a:t>
            </a:r>
          </a:p>
          <a:p>
            <a:pPr algn="just"/>
            <a:endParaRPr lang="ru-RU" sz="2800" b="1" dirty="0"/>
          </a:p>
          <a:p>
            <a:pPr algn="just"/>
            <a:r>
              <a:rPr lang="ru-RU" sz="2800" dirty="0"/>
              <a:t>Функция, которая вызывает саму себя</a:t>
            </a:r>
          </a:p>
          <a:p>
            <a:pPr algn="just"/>
            <a:r>
              <a:rPr lang="ru-RU" sz="2800" dirty="0"/>
              <a:t>Чтобы понять рекурсию, нужно понять рекурсию (с)</a:t>
            </a:r>
            <a:endParaRPr sz="2800"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pic>
        <p:nvPicPr>
          <p:cNvPr id="4098" name="Picture 2" descr="Image result for ÑÑÐ¾ ÑÐ°ÐºÐ¾Ðµ ÑÐµÐºÑÑÑÐ¸Ñ">
            <a:extLst>
              <a:ext uri="{FF2B5EF4-FFF2-40B4-BE49-F238E27FC236}">
                <a16:creationId xmlns:a16="http://schemas.microsoft.com/office/drawing/2014/main" id="{09F2E861-578A-4873-A577-EDC12975D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432" y="3389672"/>
            <a:ext cx="5589016" cy="563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4079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2512" y="-12029"/>
            <a:ext cx="13004800" cy="9753600"/>
          </a:xfrm>
          <a:prstGeom prst="rect">
            <a:avLst/>
          </a:prstGeom>
          <a:ln w="12700">
            <a:miter lim="400000"/>
          </a:ln>
        </p:spPr>
      </p:pic>
      <p:sp>
        <p:nvSpPr>
          <p:cNvPr id="138" name="Page name"/>
          <p:cNvSpPr txBox="1"/>
          <p:nvPr/>
        </p:nvSpPr>
        <p:spPr>
          <a:xfrm>
            <a:off x="806543" y="223927"/>
            <a:ext cx="134011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Рекурсия</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22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914157" y="1295464"/>
            <a:ext cx="11262470" cy="572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dirty="0"/>
              <a:t>Рекурсия</a:t>
            </a:r>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3" name="Прямоугольник 2">
            <a:extLst>
              <a:ext uri="{FF2B5EF4-FFF2-40B4-BE49-F238E27FC236}">
                <a16:creationId xmlns:a16="http://schemas.microsoft.com/office/drawing/2014/main" id="{A3B50AB4-2FBC-E944-8E4E-931BFD1D2A9B}"/>
              </a:ext>
            </a:extLst>
          </p:cNvPr>
          <p:cNvSpPr/>
          <p:nvPr/>
        </p:nvSpPr>
        <p:spPr>
          <a:xfrm>
            <a:off x="3559227" y="8477410"/>
            <a:ext cx="6572325" cy="246221"/>
          </a:xfrm>
          <a:prstGeom prst="rect">
            <a:avLst/>
          </a:prstGeom>
        </p:spPr>
        <p:txBody>
          <a:bodyPr wrap="square">
            <a:spAutoFit/>
          </a:bodyPr>
          <a:lstStyle/>
          <a:p>
            <a:r>
              <a:rPr lang="en-US" sz="1000" dirty="0">
                <a:hlinkClick r:id="rId3"/>
              </a:rPr>
              <a:t>https://www.freecodecamp.org/news/how-recursion-works-explained-with-flowcharts-and-a-video-de61f40cb7f9/</a:t>
            </a:r>
            <a:endParaRPr lang="ru-RU" sz="1000" dirty="0"/>
          </a:p>
        </p:txBody>
      </p:sp>
      <p:pic>
        <p:nvPicPr>
          <p:cNvPr id="2" name="Рисунок 1">
            <a:extLst>
              <a:ext uri="{FF2B5EF4-FFF2-40B4-BE49-F238E27FC236}">
                <a16:creationId xmlns:a16="http://schemas.microsoft.com/office/drawing/2014/main" id="{746167D1-24B4-4CB0-82FE-1FEE58808B15}"/>
              </a:ext>
            </a:extLst>
          </p:cNvPr>
          <p:cNvPicPr>
            <a:picLocks noChangeAspect="1"/>
          </p:cNvPicPr>
          <p:nvPr/>
        </p:nvPicPr>
        <p:blipFill>
          <a:blip r:embed="rId4"/>
          <a:stretch>
            <a:fillRect/>
          </a:stretch>
        </p:blipFill>
        <p:spPr>
          <a:xfrm>
            <a:off x="1734909" y="1972566"/>
            <a:ext cx="9534981" cy="5905459"/>
          </a:xfrm>
          <a:prstGeom prst="rect">
            <a:avLst/>
          </a:prstGeom>
        </p:spPr>
      </p:pic>
    </p:spTree>
    <p:extLst>
      <p:ext uri="{BB962C8B-B14F-4D97-AF65-F5344CB8AC3E}">
        <p14:creationId xmlns:p14="http://schemas.microsoft.com/office/powerpoint/2010/main" val="266263949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3148298"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Сортировка слиянием</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23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3079"/>
            <a:ext cx="11262470"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800" b="1" dirty="0"/>
              <a:t>Merge sort</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pic>
        <p:nvPicPr>
          <p:cNvPr id="4" name="Рисунок 3">
            <a:extLst>
              <a:ext uri="{FF2B5EF4-FFF2-40B4-BE49-F238E27FC236}">
                <a16:creationId xmlns:a16="http://schemas.microsoft.com/office/drawing/2014/main" id="{1746A025-7208-B74A-8B16-27A3A1D77E72}"/>
              </a:ext>
            </a:extLst>
          </p:cNvPr>
          <p:cNvPicPr>
            <a:picLocks noChangeAspect="1"/>
          </p:cNvPicPr>
          <p:nvPr/>
        </p:nvPicPr>
        <p:blipFill>
          <a:blip r:embed="rId3"/>
          <a:stretch>
            <a:fillRect/>
          </a:stretch>
        </p:blipFill>
        <p:spPr>
          <a:xfrm>
            <a:off x="2944486" y="1818146"/>
            <a:ext cx="6274670" cy="6023683"/>
          </a:xfrm>
          <a:prstGeom prst="rect">
            <a:avLst/>
          </a:prstGeom>
        </p:spPr>
      </p:pic>
    </p:spTree>
    <p:extLst>
      <p:ext uri="{BB962C8B-B14F-4D97-AF65-F5344CB8AC3E}">
        <p14:creationId xmlns:p14="http://schemas.microsoft.com/office/powerpoint/2010/main" val="186018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42992" y="-12029"/>
            <a:ext cx="13004800" cy="9753600"/>
          </a:xfrm>
          <a:prstGeom prst="rect">
            <a:avLst/>
          </a:prstGeom>
          <a:ln w="12700">
            <a:miter lim="400000"/>
          </a:ln>
        </p:spPr>
      </p:pic>
      <p:sp>
        <p:nvSpPr>
          <p:cNvPr id="138" name="Page name"/>
          <p:cNvSpPr txBox="1"/>
          <p:nvPr/>
        </p:nvSpPr>
        <p:spPr>
          <a:xfrm>
            <a:off x="806543" y="223927"/>
            <a:ext cx="307776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Сортировка слиянием</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24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3079"/>
            <a:ext cx="11262470"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800" b="1" dirty="0"/>
              <a:t>Merge sort</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3" name="Прямоугольник 2">
            <a:extLst>
              <a:ext uri="{FF2B5EF4-FFF2-40B4-BE49-F238E27FC236}">
                <a16:creationId xmlns:a16="http://schemas.microsoft.com/office/drawing/2014/main" id="{A3B50AB4-2FBC-E944-8E4E-931BFD1D2A9B}"/>
              </a:ext>
            </a:extLst>
          </p:cNvPr>
          <p:cNvSpPr/>
          <p:nvPr/>
        </p:nvSpPr>
        <p:spPr>
          <a:xfrm>
            <a:off x="1632891" y="8060847"/>
            <a:ext cx="10777951" cy="430887"/>
          </a:xfrm>
          <a:prstGeom prst="rect">
            <a:avLst/>
          </a:prstGeom>
        </p:spPr>
        <p:txBody>
          <a:bodyPr wrap="square">
            <a:spAutoFit/>
          </a:bodyPr>
          <a:lstStyle/>
          <a:p>
            <a:r>
              <a:rPr lang="en-US" dirty="0"/>
              <a:t>https://</a:t>
            </a:r>
            <a:r>
              <a:rPr lang="en-US" dirty="0" err="1"/>
              <a:t>neerc.ifmo.ru</a:t>
            </a:r>
            <a:r>
              <a:rPr lang="en-US" dirty="0"/>
              <a:t>/wiki/</a:t>
            </a:r>
            <a:r>
              <a:rPr lang="en-US" dirty="0" err="1"/>
              <a:t>index.php?title</a:t>
            </a:r>
            <a:r>
              <a:rPr lang="en-US" dirty="0"/>
              <a:t>=</a:t>
            </a:r>
            <a:r>
              <a:rPr lang="ru-RU" dirty="0" err="1"/>
              <a:t>Сортировка_слиянием</a:t>
            </a:r>
            <a:endParaRPr lang="ru-RU" dirty="0"/>
          </a:p>
        </p:txBody>
      </p:sp>
      <p:pic>
        <p:nvPicPr>
          <p:cNvPr id="5" name="Рисунок 4">
            <a:extLst>
              <a:ext uri="{FF2B5EF4-FFF2-40B4-BE49-F238E27FC236}">
                <a16:creationId xmlns:a16="http://schemas.microsoft.com/office/drawing/2014/main" id="{D7AB853B-1AE2-D143-BE15-C2EA32943ABA}"/>
              </a:ext>
            </a:extLst>
          </p:cNvPr>
          <p:cNvPicPr>
            <a:picLocks noChangeAspect="1"/>
          </p:cNvPicPr>
          <p:nvPr/>
        </p:nvPicPr>
        <p:blipFill>
          <a:blip r:embed="rId3"/>
          <a:stretch>
            <a:fillRect/>
          </a:stretch>
        </p:blipFill>
        <p:spPr>
          <a:xfrm>
            <a:off x="1377950" y="2498924"/>
            <a:ext cx="10248900" cy="2921000"/>
          </a:xfrm>
          <a:prstGeom prst="rect">
            <a:avLst/>
          </a:prstGeom>
        </p:spPr>
      </p:pic>
    </p:spTree>
    <p:extLst>
      <p:ext uri="{BB962C8B-B14F-4D97-AF65-F5344CB8AC3E}">
        <p14:creationId xmlns:p14="http://schemas.microsoft.com/office/powerpoint/2010/main" val="398973894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12512" y="-12029"/>
            <a:ext cx="13004800" cy="9753600"/>
          </a:xfrm>
          <a:prstGeom prst="rect">
            <a:avLst/>
          </a:prstGeom>
          <a:ln w="12700">
            <a:miter lim="400000"/>
          </a:ln>
        </p:spPr>
      </p:pic>
      <p:sp>
        <p:nvSpPr>
          <p:cNvPr id="138" name="Page name"/>
          <p:cNvSpPr txBox="1"/>
          <p:nvPr/>
        </p:nvSpPr>
        <p:spPr>
          <a:xfrm>
            <a:off x="806543" y="223927"/>
            <a:ext cx="3077766"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Сортировка слиянием</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24 из 24</a:t>
            </a:r>
            <a:endParaRPr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5DA7E847-0550-4541-9F2E-7DAD68EF2CA9}"/>
              </a:ext>
            </a:extLst>
          </p:cNvPr>
          <p:cNvSpPr txBox="1"/>
          <p:nvPr/>
        </p:nvSpPr>
        <p:spPr>
          <a:xfrm>
            <a:off x="806543" y="1153079"/>
            <a:ext cx="11262470"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en-US" sz="2800" b="1" dirty="0"/>
              <a:t>Merge sort</a:t>
            </a:r>
            <a:endParaRPr sz="2800" b="1"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3" name="Прямоугольник 2">
            <a:extLst>
              <a:ext uri="{FF2B5EF4-FFF2-40B4-BE49-F238E27FC236}">
                <a16:creationId xmlns:a16="http://schemas.microsoft.com/office/drawing/2014/main" id="{A3B50AB4-2FBC-E944-8E4E-931BFD1D2A9B}"/>
              </a:ext>
            </a:extLst>
          </p:cNvPr>
          <p:cNvSpPr/>
          <p:nvPr/>
        </p:nvSpPr>
        <p:spPr>
          <a:xfrm>
            <a:off x="702579" y="8159375"/>
            <a:ext cx="5803746" cy="441146"/>
          </a:xfrm>
          <a:prstGeom prst="rect">
            <a:avLst/>
          </a:prstGeom>
        </p:spPr>
        <p:txBody>
          <a:bodyPr wrap="square">
            <a:spAutoFit/>
          </a:bodyPr>
          <a:lstStyle/>
          <a:p>
            <a:r>
              <a:rPr lang="en-US" dirty="0">
                <a:hlinkClick r:id="rId3"/>
              </a:rPr>
              <a:t>https://algs4.cs.princeton.edu/22mergesort/</a:t>
            </a:r>
            <a:endParaRPr lang="ru-RU" dirty="0"/>
          </a:p>
        </p:txBody>
      </p:sp>
      <p:sp>
        <p:nvSpPr>
          <p:cNvPr id="4" name="Прямоугольник 3">
            <a:extLst>
              <a:ext uri="{FF2B5EF4-FFF2-40B4-BE49-F238E27FC236}">
                <a16:creationId xmlns:a16="http://schemas.microsoft.com/office/drawing/2014/main" id="{C59EDA51-A3DA-6D42-BEC5-50F2D1722D1D}"/>
              </a:ext>
            </a:extLst>
          </p:cNvPr>
          <p:cNvSpPr/>
          <p:nvPr/>
        </p:nvSpPr>
        <p:spPr>
          <a:xfrm>
            <a:off x="806543" y="2503138"/>
            <a:ext cx="5193166" cy="3108543"/>
          </a:xfrm>
          <a:prstGeom prst="rect">
            <a:avLst/>
          </a:prstGeom>
        </p:spPr>
        <p:txBody>
          <a:bodyPr wrap="square">
            <a:spAutoFit/>
          </a:bodyPr>
          <a:lstStyle/>
          <a:p>
            <a:r>
              <a:rPr lang="en-US" sz="2800" b="1" dirty="0">
                <a:solidFill>
                  <a:srgbClr val="000000"/>
                </a:solidFill>
                <a:latin typeface="+mn-ea"/>
              </a:rPr>
              <a:t>Proposition.</a:t>
            </a:r>
          </a:p>
          <a:p>
            <a:endParaRPr lang="en-US" sz="2800" b="1" dirty="0">
              <a:solidFill>
                <a:srgbClr val="000000"/>
              </a:solidFill>
              <a:latin typeface="+mn-ea"/>
            </a:endParaRPr>
          </a:p>
          <a:p>
            <a:r>
              <a:rPr lang="en-US" sz="2800" dirty="0">
                <a:solidFill>
                  <a:srgbClr val="000000"/>
                </a:solidFill>
                <a:latin typeface="+mn-ea"/>
              </a:rPr>
              <a:t>Merge sort uses between </a:t>
            </a:r>
            <a:r>
              <a:rPr lang="en-US" sz="2800" b="1" dirty="0">
                <a:solidFill>
                  <a:srgbClr val="000000"/>
                </a:solidFill>
                <a:latin typeface="+mn-ea"/>
              </a:rPr>
              <a:t>1/2 N lg N</a:t>
            </a:r>
            <a:r>
              <a:rPr lang="en-US" sz="2800" dirty="0">
                <a:solidFill>
                  <a:srgbClr val="000000"/>
                </a:solidFill>
                <a:latin typeface="+mn-ea"/>
              </a:rPr>
              <a:t> and </a:t>
            </a:r>
            <a:r>
              <a:rPr lang="en-US" sz="2800" b="1" dirty="0">
                <a:solidFill>
                  <a:srgbClr val="000000"/>
                </a:solidFill>
                <a:latin typeface="+mn-ea"/>
              </a:rPr>
              <a:t>N lg N</a:t>
            </a:r>
            <a:r>
              <a:rPr lang="en-US" sz="2800" dirty="0">
                <a:solidFill>
                  <a:srgbClr val="000000"/>
                </a:solidFill>
                <a:latin typeface="+mn-ea"/>
              </a:rPr>
              <a:t> compares and at most </a:t>
            </a:r>
            <a:r>
              <a:rPr lang="en-US" sz="2800" b="1" dirty="0">
                <a:solidFill>
                  <a:srgbClr val="000000"/>
                </a:solidFill>
                <a:latin typeface="+mn-ea"/>
              </a:rPr>
              <a:t>6 N lg N </a:t>
            </a:r>
            <a:r>
              <a:rPr lang="en-US" sz="2800" dirty="0">
                <a:solidFill>
                  <a:srgbClr val="000000"/>
                </a:solidFill>
                <a:latin typeface="+mn-ea"/>
              </a:rPr>
              <a:t>array  accesses to sort any array of length N.</a:t>
            </a:r>
            <a:endParaRPr lang="ru-RU" sz="2800" dirty="0">
              <a:latin typeface="+mn-ea"/>
            </a:endParaRPr>
          </a:p>
        </p:txBody>
      </p:sp>
      <p:pic>
        <p:nvPicPr>
          <p:cNvPr id="2" name="Рисунок 1">
            <a:extLst>
              <a:ext uri="{FF2B5EF4-FFF2-40B4-BE49-F238E27FC236}">
                <a16:creationId xmlns:a16="http://schemas.microsoft.com/office/drawing/2014/main" id="{74DAB5A6-D1D0-C745-9295-468EF1A571D4}"/>
              </a:ext>
            </a:extLst>
          </p:cNvPr>
          <p:cNvPicPr>
            <a:picLocks noChangeAspect="1"/>
          </p:cNvPicPr>
          <p:nvPr/>
        </p:nvPicPr>
        <p:blipFill>
          <a:blip r:embed="rId4"/>
          <a:stretch>
            <a:fillRect/>
          </a:stretch>
        </p:blipFill>
        <p:spPr>
          <a:xfrm>
            <a:off x="6665444" y="937717"/>
            <a:ext cx="6167120" cy="8726475"/>
          </a:xfrm>
          <a:prstGeom prst="rect">
            <a:avLst/>
          </a:prstGeom>
        </p:spPr>
      </p:pic>
    </p:spTree>
    <p:extLst>
      <p:ext uri="{BB962C8B-B14F-4D97-AF65-F5344CB8AC3E}">
        <p14:creationId xmlns:p14="http://schemas.microsoft.com/office/powerpoint/2010/main" val="39215847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32352" y="1104211"/>
            <a:ext cx="11477699" cy="626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Быстрая сортировка </a:t>
            </a:r>
            <a:r>
              <a:rPr lang="en-US" sz="2800" b="1" dirty="0"/>
              <a:t>(Quicksort)</a:t>
            </a:r>
          </a:p>
          <a:p>
            <a:pPr algn="just"/>
            <a:endParaRPr lang="ru-RU" sz="2800" b="1" dirty="0"/>
          </a:p>
          <a:p>
            <a:pPr algn="just"/>
            <a:r>
              <a:rPr lang="ru-RU" sz="2800" dirty="0"/>
              <a:t>В алгоритме также используется парадигма </a:t>
            </a:r>
            <a:r>
              <a:rPr lang="en-US" sz="2800" dirty="0"/>
              <a:t>“</a:t>
            </a:r>
            <a:r>
              <a:rPr lang="ru-RU" sz="2800" dirty="0"/>
              <a:t>разделяй и властвуй</a:t>
            </a:r>
            <a:r>
              <a:rPr lang="en-US" sz="2800" dirty="0"/>
              <a:t>” (</a:t>
            </a:r>
            <a:r>
              <a:rPr lang="en-US" sz="2800" b="1" dirty="0"/>
              <a:t>divide and conquer</a:t>
            </a:r>
            <a:r>
              <a:rPr lang="en-US" sz="2800" dirty="0"/>
              <a:t>)</a:t>
            </a:r>
            <a:r>
              <a:rPr lang="ru-RU" sz="2800" dirty="0"/>
              <a:t>.</a:t>
            </a:r>
          </a:p>
          <a:p>
            <a:pPr algn="just"/>
            <a:endParaRPr lang="ru-RU" sz="2800" dirty="0"/>
          </a:p>
          <a:p>
            <a:pPr algn="just"/>
            <a:r>
              <a:rPr lang="ru-RU" sz="2800" dirty="0"/>
              <a:t>Общая схема</a:t>
            </a:r>
            <a:r>
              <a:rPr lang="en-US" sz="2800" dirty="0"/>
              <a:t>:</a:t>
            </a:r>
          </a:p>
          <a:p>
            <a:pPr algn="just"/>
            <a:endParaRPr lang="en-US" sz="2800" dirty="0"/>
          </a:p>
          <a:p>
            <a:r>
              <a:rPr lang="en-US" sz="2800" dirty="0"/>
              <a:t>1. </a:t>
            </a:r>
            <a:r>
              <a:rPr lang="ru-RU" sz="2800" dirty="0"/>
              <a:t>Из коллекции выбирается некоторый опорный элемент </a:t>
            </a:r>
            <a:r>
              <a:rPr lang="en-US" sz="2800" dirty="0"/>
              <a:t>a[</a:t>
            </a:r>
            <a:r>
              <a:rPr lang="en-US" sz="2800" dirty="0" err="1"/>
              <a:t>i</a:t>
            </a:r>
            <a:r>
              <a:rPr lang="en-US" sz="2800" dirty="0"/>
              <a:t>],</a:t>
            </a:r>
          </a:p>
          <a:p>
            <a:r>
              <a:rPr lang="ru-RU" sz="2800" dirty="0"/>
              <a:t>2. Запускается процедура разделения массива, которая перемещает все ключи, меньшие, либо равные </a:t>
            </a:r>
            <a:r>
              <a:rPr lang="en-US" sz="2800" dirty="0"/>
              <a:t>a[</a:t>
            </a:r>
            <a:r>
              <a:rPr lang="en-US" sz="2800" dirty="0" err="1"/>
              <a:t>i</a:t>
            </a:r>
            <a:r>
              <a:rPr lang="en-US" sz="2800" dirty="0"/>
              <a:t>], </a:t>
            </a:r>
            <a:r>
              <a:rPr lang="ru-RU" sz="2800" dirty="0"/>
              <a:t>влево от него, а все ключи, большие, либо равные </a:t>
            </a:r>
            <a:r>
              <a:rPr lang="en-US" sz="2800" dirty="0"/>
              <a:t>a[</a:t>
            </a:r>
            <a:r>
              <a:rPr lang="en-US" sz="2800" dirty="0" err="1"/>
              <a:t>i</a:t>
            </a:r>
            <a:r>
              <a:rPr lang="en-US" sz="2800" dirty="0"/>
              <a:t>] – </a:t>
            </a:r>
            <a:r>
              <a:rPr lang="ru-RU" sz="2800" dirty="0"/>
              <a:t>вправо</a:t>
            </a:r>
          </a:p>
          <a:p>
            <a:r>
              <a:rPr lang="ru-RU" sz="2800" dirty="0"/>
              <a:t>3. Рекурсивно запускаем процедуру для левой и правой частей</a:t>
            </a:r>
          </a:p>
        </p:txBody>
      </p:sp>
      <p:pic>
        <p:nvPicPr>
          <p:cNvPr id="2" name="Рисунок 1">
            <a:extLst>
              <a:ext uri="{FF2B5EF4-FFF2-40B4-BE49-F238E27FC236}">
                <a16:creationId xmlns:a16="http://schemas.microsoft.com/office/drawing/2014/main" id="{B4829209-595B-0E4E-B767-73D54848C901}"/>
              </a:ext>
            </a:extLst>
          </p:cNvPr>
          <p:cNvPicPr>
            <a:picLocks noChangeAspect="1"/>
          </p:cNvPicPr>
          <p:nvPr/>
        </p:nvPicPr>
        <p:blipFill>
          <a:blip r:embed="rId3"/>
          <a:stretch>
            <a:fillRect/>
          </a:stretch>
        </p:blipFill>
        <p:spPr>
          <a:xfrm>
            <a:off x="3401579" y="7602975"/>
            <a:ext cx="5714781" cy="708026"/>
          </a:xfrm>
          <a:prstGeom prst="rect">
            <a:avLst/>
          </a:prstGeom>
        </p:spPr>
      </p:pic>
    </p:spTree>
    <p:extLst>
      <p:ext uri="{BB962C8B-B14F-4D97-AF65-F5344CB8AC3E}">
        <p14:creationId xmlns:p14="http://schemas.microsoft.com/office/powerpoint/2010/main" val="33629307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1372506"/>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Быстрая сортировка </a:t>
            </a:r>
            <a:r>
              <a:rPr lang="en-US" sz="2800" b="1" dirty="0"/>
              <a:t>(Quicksort)</a:t>
            </a:r>
          </a:p>
        </p:txBody>
      </p:sp>
      <p:pic>
        <p:nvPicPr>
          <p:cNvPr id="3" name="Рисунок 2">
            <a:extLst>
              <a:ext uri="{FF2B5EF4-FFF2-40B4-BE49-F238E27FC236}">
                <a16:creationId xmlns:a16="http://schemas.microsoft.com/office/drawing/2014/main" id="{14A76209-7E54-0540-ABAC-841BA2AB6054}"/>
              </a:ext>
            </a:extLst>
          </p:cNvPr>
          <p:cNvPicPr>
            <a:picLocks noChangeAspect="1"/>
          </p:cNvPicPr>
          <p:nvPr/>
        </p:nvPicPr>
        <p:blipFill>
          <a:blip r:embed="rId3"/>
          <a:stretch>
            <a:fillRect/>
          </a:stretch>
        </p:blipFill>
        <p:spPr>
          <a:xfrm>
            <a:off x="1632891" y="2203691"/>
            <a:ext cx="8143240" cy="5796403"/>
          </a:xfrm>
          <a:prstGeom prst="rect">
            <a:avLst/>
          </a:prstGeom>
        </p:spPr>
      </p:pic>
    </p:spTree>
    <p:extLst>
      <p:ext uri="{BB962C8B-B14F-4D97-AF65-F5344CB8AC3E}">
        <p14:creationId xmlns:p14="http://schemas.microsoft.com/office/powerpoint/2010/main" val="163815712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934570"/>
            <a:ext cx="11477699" cy="1614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Быстрая сортировка </a:t>
            </a:r>
            <a:r>
              <a:rPr lang="en-US" sz="2800" b="1" dirty="0"/>
              <a:t>(Quicksort)</a:t>
            </a:r>
          </a:p>
          <a:p>
            <a:pPr algn="just"/>
            <a:endParaRPr lang="en-US" sz="2800" b="1" dirty="0"/>
          </a:p>
          <a:p>
            <a:pPr algn="just"/>
            <a:r>
              <a:rPr lang="ru-RU" sz="2800" dirty="0"/>
              <a:t>Разбиение </a:t>
            </a:r>
            <a:r>
              <a:rPr lang="ru-RU" sz="2800" dirty="0" err="1"/>
              <a:t>Ломуто</a:t>
            </a:r>
            <a:r>
              <a:rPr lang="ru-RU" sz="2800" dirty="0"/>
              <a:t> (</a:t>
            </a:r>
            <a:r>
              <a:rPr lang="en-US" sz="2800" dirty="0" err="1"/>
              <a:t>Lomuto</a:t>
            </a:r>
            <a:r>
              <a:rPr lang="en-US" sz="2800" dirty="0"/>
              <a:t> partition)</a:t>
            </a:r>
          </a:p>
        </p:txBody>
      </p:sp>
      <p:pic>
        <p:nvPicPr>
          <p:cNvPr id="6" name="Рисунок 5">
            <a:extLst>
              <a:ext uri="{FF2B5EF4-FFF2-40B4-BE49-F238E27FC236}">
                <a16:creationId xmlns:a16="http://schemas.microsoft.com/office/drawing/2014/main" id="{497C525E-96D0-0483-BA0C-FC4968BD5A15}"/>
              </a:ext>
            </a:extLst>
          </p:cNvPr>
          <p:cNvPicPr>
            <a:picLocks noChangeAspect="1"/>
          </p:cNvPicPr>
          <p:nvPr/>
        </p:nvPicPr>
        <p:blipFill>
          <a:blip r:embed="rId3"/>
          <a:stretch>
            <a:fillRect/>
          </a:stretch>
        </p:blipFill>
        <p:spPr>
          <a:xfrm>
            <a:off x="806543" y="2790770"/>
            <a:ext cx="11554358" cy="3706745"/>
          </a:xfrm>
          <a:prstGeom prst="rect">
            <a:avLst/>
          </a:prstGeom>
        </p:spPr>
      </p:pic>
    </p:spTree>
    <p:extLst>
      <p:ext uri="{BB962C8B-B14F-4D97-AF65-F5344CB8AC3E}">
        <p14:creationId xmlns:p14="http://schemas.microsoft.com/office/powerpoint/2010/main" val="20421027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934570"/>
            <a:ext cx="11477699" cy="1614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800" b="1" dirty="0"/>
              <a:t>Быстрая сортировка </a:t>
            </a:r>
            <a:r>
              <a:rPr lang="en-US" sz="2800" b="1" dirty="0"/>
              <a:t>(Quicksort)</a:t>
            </a:r>
          </a:p>
          <a:p>
            <a:pPr algn="just"/>
            <a:endParaRPr lang="en-US" sz="2800" b="1" dirty="0"/>
          </a:p>
          <a:p>
            <a:pPr algn="just"/>
            <a:r>
              <a:rPr lang="ru-RU" sz="2800" dirty="0"/>
              <a:t>Разбиение Хоара (</a:t>
            </a:r>
            <a:r>
              <a:rPr lang="en-US" sz="2800" dirty="0"/>
              <a:t>Hoare partition)</a:t>
            </a:r>
          </a:p>
        </p:txBody>
      </p:sp>
      <p:pic>
        <p:nvPicPr>
          <p:cNvPr id="6" name="Рисунок 5">
            <a:extLst>
              <a:ext uri="{FF2B5EF4-FFF2-40B4-BE49-F238E27FC236}">
                <a16:creationId xmlns:a16="http://schemas.microsoft.com/office/drawing/2014/main" id="{40864E34-3ECD-A67D-D468-E4DA2615D454}"/>
              </a:ext>
            </a:extLst>
          </p:cNvPr>
          <p:cNvPicPr>
            <a:picLocks noChangeAspect="1"/>
          </p:cNvPicPr>
          <p:nvPr/>
        </p:nvPicPr>
        <p:blipFill>
          <a:blip r:embed="rId3"/>
          <a:stretch>
            <a:fillRect/>
          </a:stretch>
        </p:blipFill>
        <p:spPr>
          <a:xfrm>
            <a:off x="806543" y="2818355"/>
            <a:ext cx="9050826" cy="4902876"/>
          </a:xfrm>
          <a:prstGeom prst="rect">
            <a:avLst/>
          </a:prstGeom>
        </p:spPr>
      </p:pic>
    </p:spTree>
    <p:extLst>
      <p:ext uri="{BB962C8B-B14F-4D97-AF65-F5344CB8AC3E}">
        <p14:creationId xmlns:p14="http://schemas.microsoft.com/office/powerpoint/2010/main" val="63213571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3244478"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Сложность алгоритмов</a:t>
            </a:r>
            <a:endParaRPr dirty="0"/>
          </a:p>
        </p:txBody>
      </p:sp>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071438"/>
            <a:ext cx="11262470" cy="6381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800" b="1">
                <a:solidFill>
                  <a:schemeClr val="tx1">
                    <a:alpha val="87087"/>
                  </a:schemeClr>
                </a:solidFill>
              </a:rPr>
              <a:t>Повторение</a:t>
            </a:r>
            <a:endParaRPr lang="en-US" sz="2800" b="1">
              <a:solidFill>
                <a:schemeClr val="tx1">
                  <a:alpha val="87087"/>
                </a:schemeClr>
              </a:solidFill>
            </a:endParaRPr>
          </a:p>
          <a:p>
            <a:pPr algn="just"/>
            <a:endParaRPr lang="ru-RU" sz="2400"/>
          </a:p>
          <a:p>
            <a:pPr algn="just"/>
            <a:r>
              <a:rPr lang="ru-RU" sz="2400"/>
              <a:t>Фактические потребляемые программой ресурсы зависят от множества факторов:</a:t>
            </a:r>
            <a:endParaRPr lang="ru-RU" sz="2400" dirty="0"/>
          </a:p>
          <a:p>
            <a:pPr algn="just"/>
            <a:endParaRPr lang="ru-RU" sz="2400" dirty="0"/>
          </a:p>
          <a:p>
            <a:pPr marL="342900" indent="-342900" algn="just">
              <a:buFontTx/>
              <a:buChar char="-"/>
            </a:pPr>
            <a:r>
              <a:rPr lang="ru-RU" sz="2400" dirty="0"/>
              <a:t>скорости работы компьютера</a:t>
            </a:r>
          </a:p>
          <a:p>
            <a:pPr marL="342900" indent="-342900" algn="just">
              <a:buFontTx/>
              <a:buChar char="-"/>
            </a:pPr>
            <a:r>
              <a:rPr lang="ru-RU" sz="2400" dirty="0"/>
              <a:t>языка программирования, на котором реализован алгоритм</a:t>
            </a:r>
          </a:p>
          <a:p>
            <a:pPr marL="342900" indent="-342900" algn="just">
              <a:buFontTx/>
              <a:buChar char="-"/>
            </a:pPr>
            <a:r>
              <a:rPr lang="ru-RU" sz="2400" dirty="0"/>
              <a:t>компилятора или интерпретатора, который переводит программу в выполнимый код, </a:t>
            </a:r>
          </a:p>
          <a:p>
            <a:pPr marL="342900" indent="-342900" algn="just">
              <a:buFontTx/>
              <a:buChar char="-"/>
            </a:pPr>
            <a:r>
              <a:rPr lang="ru-RU" sz="2400" dirty="0"/>
              <a:t>опыта разрабатывающего программу программиста</a:t>
            </a:r>
          </a:p>
          <a:p>
            <a:pPr marL="342900" indent="-342900" algn="just">
              <a:buFontTx/>
              <a:buChar char="-"/>
            </a:pPr>
            <a:r>
              <a:rPr lang="ru-RU" sz="2400" dirty="0"/>
              <a:t>параллельно выполняемых компьютером задач</a:t>
            </a:r>
          </a:p>
          <a:p>
            <a:pPr marL="342900" indent="-342900" algn="just">
              <a:buFontTx/>
              <a:buChar char="-"/>
            </a:pPr>
            <a:endParaRPr lang="ru-RU" sz="2400" dirty="0"/>
          </a:p>
          <a:p>
            <a:pPr algn="just"/>
            <a:r>
              <a:rPr lang="ru-RU" sz="2400"/>
              <a:t>Нужен способ оценивать именно эффективность </a:t>
            </a:r>
            <a:r>
              <a:rPr lang="ru-RU" sz="2400" b="1"/>
              <a:t>алгоритмов</a:t>
            </a:r>
            <a:r>
              <a:rPr lang="ru-RU" sz="2400"/>
              <a:t>, а не </a:t>
            </a:r>
            <a:r>
              <a:rPr lang="ru-RU" sz="2400" b="1"/>
              <a:t>реализаций</a:t>
            </a:r>
            <a:r>
              <a:rPr lang="ru-RU" sz="2400"/>
              <a:t>.</a:t>
            </a:r>
            <a:endParaRPr lang="ru-RU" sz="2400" dirty="0"/>
          </a:p>
        </p:txBody>
      </p:sp>
    </p:spTree>
    <p:extLst>
      <p:ext uri="{BB962C8B-B14F-4D97-AF65-F5344CB8AC3E}">
        <p14:creationId xmlns:p14="http://schemas.microsoft.com/office/powerpoint/2010/main" val="231370021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645917"/>
            <a:ext cx="11477699" cy="5233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en-US" sz="2800" b="1" dirty="0"/>
          </a:p>
          <a:p>
            <a:pPr algn="just"/>
            <a:r>
              <a:rPr lang="ru-RU" sz="2800" b="1" dirty="0"/>
              <a:t>Идея</a:t>
            </a:r>
            <a:r>
              <a:rPr lang="en-US" sz="2800" b="1" dirty="0"/>
              <a:t>: </a:t>
            </a:r>
            <a:r>
              <a:rPr lang="ru-RU" sz="2800" dirty="0"/>
              <a:t>Реальные данные содержат в себе уже упорядоченные подмножества, надо это использовать.</a:t>
            </a:r>
            <a:endParaRPr lang="en-US" sz="2800" b="1" dirty="0"/>
          </a:p>
          <a:p>
            <a:pPr algn="just"/>
            <a:endParaRPr lang="ru-RU" sz="2800" b="1" dirty="0"/>
          </a:p>
          <a:p>
            <a:r>
              <a:rPr lang="en-US" sz="2800" b="1" dirty="0"/>
              <a:t>Step 1.</a:t>
            </a:r>
            <a:r>
              <a:rPr lang="en-US" sz="2800" dirty="0"/>
              <a:t> </a:t>
            </a:r>
            <a:r>
              <a:rPr lang="ru-RU" sz="2800" dirty="0"/>
              <a:t>По специальному алгоритму входной массив разделяется на </a:t>
            </a:r>
            <a:r>
              <a:rPr lang="ru-RU" sz="2800" dirty="0" err="1"/>
              <a:t>подмассивы</a:t>
            </a:r>
            <a:endParaRPr lang="ru-RU" sz="2800" dirty="0"/>
          </a:p>
          <a:p>
            <a:r>
              <a:rPr lang="en-US" sz="2800" b="1" dirty="0"/>
              <a:t>Step 2.</a:t>
            </a:r>
            <a:r>
              <a:rPr lang="en-US" sz="2800" dirty="0"/>
              <a:t> </a:t>
            </a:r>
            <a:r>
              <a:rPr lang="ru-RU" sz="2800" dirty="0"/>
              <a:t>Каждый </a:t>
            </a:r>
            <a:r>
              <a:rPr lang="ru-RU" sz="2800" dirty="0" err="1"/>
              <a:t>подмассив</a:t>
            </a:r>
            <a:r>
              <a:rPr lang="ru-RU" sz="2800" dirty="0"/>
              <a:t> сортируется сортировкой вставками.</a:t>
            </a:r>
          </a:p>
          <a:p>
            <a:r>
              <a:rPr lang="en-US" sz="2800" b="1" dirty="0"/>
              <a:t>Step 3.</a:t>
            </a:r>
            <a:r>
              <a:rPr lang="en-US" sz="2800" dirty="0"/>
              <a:t> </a:t>
            </a:r>
            <a:r>
              <a:rPr lang="ru-RU" sz="2800" dirty="0"/>
              <a:t>Отсортированные </a:t>
            </a:r>
            <a:r>
              <a:rPr lang="ru-RU" sz="2800" dirty="0" err="1"/>
              <a:t>подмассивы</a:t>
            </a:r>
            <a:r>
              <a:rPr lang="ru-RU" sz="2800" dirty="0"/>
              <a:t> собираются в единый массив с помощью модифицированной сортировки слиянием.</a:t>
            </a:r>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06746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spTree>
    <p:extLst>
      <p:ext uri="{BB962C8B-B14F-4D97-AF65-F5344CB8AC3E}">
        <p14:creationId xmlns:p14="http://schemas.microsoft.com/office/powerpoint/2010/main" val="3106733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1035745"/>
            <a:ext cx="11477699" cy="575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ru-RU" sz="2800" b="1" dirty="0"/>
          </a:p>
          <a:p>
            <a:r>
              <a:rPr lang="ru-RU" sz="2800" dirty="0" err="1"/>
              <a:t>Подмассивы</a:t>
            </a:r>
            <a:r>
              <a:rPr lang="ru-RU" sz="2800" dirty="0"/>
              <a:t>, с которыми мы будем работать называются </a:t>
            </a:r>
            <a:r>
              <a:rPr lang="en-US" sz="2800" b="1" dirty="0"/>
              <a:t>runs</a:t>
            </a:r>
          </a:p>
          <a:p>
            <a:endParaRPr lang="en-US" sz="2800" b="1" dirty="0"/>
          </a:p>
          <a:p>
            <a:r>
              <a:rPr lang="ru-RU" sz="2800" dirty="0"/>
              <a:t>Каждый </a:t>
            </a:r>
            <a:r>
              <a:rPr lang="en-US" sz="2800" b="1" dirty="0"/>
              <a:t>run</a:t>
            </a:r>
            <a:r>
              <a:rPr lang="en-US" sz="2800" dirty="0"/>
              <a:t>, </a:t>
            </a:r>
            <a:r>
              <a:rPr lang="ru-RU" sz="2800" dirty="0"/>
              <a:t>это следующая последовательность</a:t>
            </a:r>
            <a:r>
              <a:rPr lang="en-US" sz="2800" dirty="0"/>
              <a:t>:</a:t>
            </a:r>
          </a:p>
          <a:p>
            <a:endParaRPr lang="en-US" sz="2800" dirty="0"/>
          </a:p>
          <a:p>
            <a:pPr algn="ctr"/>
            <a:r>
              <a:rPr lang="en-US" sz="2800" dirty="0"/>
              <a:t>a</a:t>
            </a:r>
            <a:r>
              <a:rPr lang="en-US" sz="2800" baseline="-25000" dirty="0"/>
              <a:t>0</a:t>
            </a:r>
            <a:r>
              <a:rPr lang="en-US" sz="2800" dirty="0"/>
              <a:t> &lt;= a</a:t>
            </a:r>
            <a:r>
              <a:rPr lang="en-US" sz="2800" baseline="-25000" dirty="0"/>
              <a:t>1</a:t>
            </a:r>
            <a:r>
              <a:rPr lang="en-US" sz="2800" dirty="0"/>
              <a:t>  &lt;= a</a:t>
            </a:r>
            <a:r>
              <a:rPr lang="en-US" sz="2800" baseline="-25000" dirty="0"/>
              <a:t>2</a:t>
            </a:r>
            <a:r>
              <a:rPr lang="en-US" sz="2800" dirty="0"/>
              <a:t> &lt;= … a</a:t>
            </a:r>
            <a:r>
              <a:rPr lang="en-US" sz="2800" baseline="-25000" dirty="0"/>
              <a:t>n</a:t>
            </a:r>
            <a:endParaRPr lang="ru-RU" sz="2800" baseline="-25000" dirty="0"/>
          </a:p>
          <a:p>
            <a:pPr algn="ctr"/>
            <a:r>
              <a:rPr lang="ru-RU" sz="2800" dirty="0"/>
              <a:t>или</a:t>
            </a:r>
          </a:p>
          <a:p>
            <a:pPr algn="ctr"/>
            <a:r>
              <a:rPr lang="en-US" sz="2800" dirty="0"/>
              <a:t>a</a:t>
            </a:r>
            <a:r>
              <a:rPr lang="en-US" sz="2800" baseline="-25000" dirty="0"/>
              <a:t>0</a:t>
            </a:r>
            <a:r>
              <a:rPr lang="en-US" sz="2800" dirty="0"/>
              <a:t> &gt; a</a:t>
            </a:r>
            <a:r>
              <a:rPr lang="en-US" sz="2800" baseline="-25000" dirty="0"/>
              <a:t>1</a:t>
            </a:r>
            <a:r>
              <a:rPr lang="en-US" sz="2800" dirty="0"/>
              <a:t>  &gt; a</a:t>
            </a:r>
            <a:r>
              <a:rPr lang="en-US" sz="2800" baseline="-25000" dirty="0"/>
              <a:t>2</a:t>
            </a:r>
            <a:r>
              <a:rPr lang="en-US" sz="2800" dirty="0"/>
              <a:t> &gt; … a</a:t>
            </a:r>
            <a:r>
              <a:rPr lang="en-US" sz="2800" baseline="-25000" dirty="0"/>
              <a:t>n</a:t>
            </a:r>
            <a:endParaRPr lang="ru-RU" sz="2800" baseline="-25000" dirty="0"/>
          </a:p>
          <a:p>
            <a:endParaRPr lang="ru-RU" sz="2800" dirty="0"/>
          </a:p>
          <a:p>
            <a:endParaRPr lang="ru-RU" sz="2800" dirty="0"/>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06746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spTree>
    <p:extLst>
      <p:ext uri="{BB962C8B-B14F-4D97-AF65-F5344CB8AC3E}">
        <p14:creationId xmlns:p14="http://schemas.microsoft.com/office/powerpoint/2010/main" val="22318325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777215"/>
            <a:ext cx="11477699" cy="6267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ru-RU" sz="2800" b="1" dirty="0"/>
          </a:p>
          <a:p>
            <a:r>
              <a:rPr lang="ru-RU" sz="2800" dirty="0"/>
              <a:t>Первая задача – определить минимально возможный размер </a:t>
            </a:r>
            <a:r>
              <a:rPr lang="ru-RU" sz="2800" dirty="0" err="1"/>
              <a:t>подмассива</a:t>
            </a:r>
            <a:r>
              <a:rPr lang="ru-RU" sz="2800" dirty="0"/>
              <a:t> </a:t>
            </a:r>
            <a:r>
              <a:rPr lang="en-US" sz="2800" b="1" dirty="0" err="1"/>
              <a:t>minrun</a:t>
            </a:r>
            <a:r>
              <a:rPr lang="en-US" sz="2800" b="1" dirty="0"/>
              <a:t> </a:t>
            </a:r>
            <a:r>
              <a:rPr lang="ru-RU" sz="2800" dirty="0"/>
              <a:t>и разбить исходный массив на части</a:t>
            </a:r>
            <a:r>
              <a:rPr lang="en-US" sz="2800" dirty="0"/>
              <a:t>, </a:t>
            </a:r>
            <a:r>
              <a:rPr lang="ru-RU" sz="2800" dirty="0"/>
              <a:t>размер которых не менее</a:t>
            </a:r>
            <a:r>
              <a:rPr lang="en-US" sz="2800" dirty="0"/>
              <a:t> </a:t>
            </a:r>
            <a:r>
              <a:rPr lang="ru-RU" sz="2800" dirty="0"/>
              <a:t>чем </a:t>
            </a:r>
            <a:r>
              <a:rPr lang="en-US" sz="2800" b="1" dirty="0" err="1"/>
              <a:t>minrun</a:t>
            </a:r>
            <a:endParaRPr lang="en-US" sz="2800" b="1" dirty="0"/>
          </a:p>
          <a:p>
            <a:endParaRPr lang="en-US" sz="2800" b="1" dirty="0"/>
          </a:p>
          <a:p>
            <a:r>
              <a:rPr lang="ru-RU" sz="2800" dirty="0"/>
              <a:t>Эксперименты автора алгоритма показали, что оптимальное значение </a:t>
            </a:r>
            <a:r>
              <a:rPr lang="en-US" sz="2800" b="1" dirty="0" err="1"/>
              <a:t>minrun</a:t>
            </a:r>
            <a:r>
              <a:rPr lang="en-US" sz="2800" dirty="0"/>
              <a:t> </a:t>
            </a:r>
            <a:r>
              <a:rPr lang="ru-RU" sz="2800" dirty="0"/>
              <a:t>лежит в интервале </a:t>
            </a:r>
            <a:r>
              <a:rPr lang="en-US" sz="2800" dirty="0"/>
              <a:t>[32, 64].</a:t>
            </a:r>
            <a:endParaRPr lang="ru-RU" sz="2800" dirty="0"/>
          </a:p>
          <a:p>
            <a:endParaRPr lang="ru-RU" sz="2800" dirty="0"/>
          </a:p>
          <a:p>
            <a:r>
              <a:rPr lang="ru-RU" sz="2800" dirty="0"/>
              <a:t>Текущая стратегия – берем старшие  6 бит из числа элементов массива и добавляем 1, если среди оставшихся бит есть ненулевой.</a:t>
            </a:r>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32629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spTree>
    <p:extLst>
      <p:ext uri="{BB962C8B-B14F-4D97-AF65-F5344CB8AC3E}">
        <p14:creationId xmlns:p14="http://schemas.microsoft.com/office/powerpoint/2010/main" val="288940962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1556821"/>
            <a:ext cx="11477699" cy="470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ru-RU" sz="2800" b="1" dirty="0"/>
          </a:p>
          <a:p>
            <a:r>
              <a:rPr lang="ru-RU" sz="2800" dirty="0"/>
              <a:t>Разбиение на </a:t>
            </a:r>
            <a:r>
              <a:rPr lang="en-US" sz="2800" dirty="0" err="1"/>
              <a:t>minruns</a:t>
            </a:r>
            <a:r>
              <a:rPr lang="en-US" sz="2800" dirty="0"/>
              <a:t>:</a:t>
            </a:r>
          </a:p>
          <a:p>
            <a:endParaRPr lang="en-US" sz="2800" dirty="0"/>
          </a:p>
          <a:p>
            <a:pPr marL="457200" indent="-457200">
              <a:buFontTx/>
              <a:buChar char="-"/>
            </a:pPr>
            <a:r>
              <a:rPr lang="ru-RU" sz="2800" dirty="0"/>
              <a:t>Берется текущий элемент и следующий за ним</a:t>
            </a:r>
            <a:r>
              <a:rPr lang="en-US" sz="2800" dirty="0"/>
              <a:t> (</a:t>
            </a:r>
            <a:r>
              <a:rPr lang="ru-RU" sz="2800" dirty="0"/>
              <a:t>они всегда будут в </a:t>
            </a:r>
            <a:r>
              <a:rPr lang="en-US" sz="2800" dirty="0"/>
              <a:t>run’</a:t>
            </a:r>
            <a:r>
              <a:rPr lang="ru-RU" sz="2800" dirty="0"/>
              <a:t>е)</a:t>
            </a:r>
          </a:p>
          <a:p>
            <a:pPr marL="457200" indent="-457200">
              <a:buFontTx/>
              <a:buChar char="-"/>
            </a:pPr>
            <a:r>
              <a:rPr lang="ru-RU" sz="2800" dirty="0"/>
              <a:t>Переходим к следующему элементу</a:t>
            </a:r>
          </a:p>
          <a:p>
            <a:pPr marL="457200" indent="-457200">
              <a:buFontTx/>
              <a:buChar char="-"/>
            </a:pPr>
            <a:r>
              <a:rPr lang="ru-RU" sz="2800" dirty="0"/>
              <a:t>Повторяем пока порядок соблюдается</a:t>
            </a:r>
          </a:p>
          <a:p>
            <a:pPr marL="457200" indent="-457200">
              <a:buFontTx/>
              <a:buChar char="-"/>
            </a:pPr>
            <a:r>
              <a:rPr lang="ru-RU" sz="2800" dirty="0"/>
              <a:t>Если текущий </a:t>
            </a:r>
            <a:r>
              <a:rPr lang="en-US" sz="2800" dirty="0"/>
              <a:t>run - |run| &lt; </a:t>
            </a:r>
            <a:r>
              <a:rPr lang="en-US" sz="2800" dirty="0" err="1"/>
              <a:t>minrun</a:t>
            </a:r>
            <a:r>
              <a:rPr lang="en-US" sz="2800" dirty="0"/>
              <a:t>, </a:t>
            </a:r>
            <a:r>
              <a:rPr lang="ru-RU" sz="2800" dirty="0"/>
              <a:t>то дополняем его элементами</a:t>
            </a:r>
            <a:endParaRPr lang="en-US" sz="2800" dirty="0"/>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32629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spTree>
    <p:extLst>
      <p:ext uri="{BB962C8B-B14F-4D97-AF65-F5344CB8AC3E}">
        <p14:creationId xmlns:p14="http://schemas.microsoft.com/office/powerpoint/2010/main" val="24420462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720558" y="1323676"/>
            <a:ext cx="7525084" cy="575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ru-RU" sz="2800" b="1" dirty="0"/>
          </a:p>
          <a:p>
            <a:r>
              <a:rPr lang="ru-RU" sz="2800" dirty="0"/>
              <a:t>Создаем стек, куда помещаем пары (начало</a:t>
            </a:r>
            <a:r>
              <a:rPr lang="en-US" sz="2800" dirty="0"/>
              <a:t>;</a:t>
            </a:r>
            <a:r>
              <a:rPr lang="ru-RU" sz="2800" dirty="0"/>
              <a:t> размер)</a:t>
            </a:r>
            <a:r>
              <a:rPr lang="en-US" sz="2800" dirty="0"/>
              <a:t>. </a:t>
            </a:r>
            <a:r>
              <a:rPr lang="ru-RU" sz="2800" dirty="0"/>
              <a:t>Далее </a:t>
            </a:r>
            <a:r>
              <a:rPr lang="en-US" sz="2800" dirty="0"/>
              <a:t>runs </a:t>
            </a:r>
            <a:r>
              <a:rPr lang="ru-RU" sz="2800" dirty="0"/>
              <a:t>объединяются.</a:t>
            </a:r>
            <a:endParaRPr lang="en-US" sz="2800" dirty="0"/>
          </a:p>
          <a:p>
            <a:endParaRPr lang="en-US" sz="2800" dirty="0"/>
          </a:p>
          <a:p>
            <a:r>
              <a:rPr lang="en-US" sz="2800" dirty="0"/>
              <a:t>|Z| &gt; |Y| + |X|</a:t>
            </a:r>
          </a:p>
          <a:p>
            <a:r>
              <a:rPr lang="en-US" sz="2800" dirty="0"/>
              <a:t>|Y| &gt; |X|</a:t>
            </a:r>
          </a:p>
          <a:p>
            <a:endParaRPr lang="en-US" sz="2800" dirty="0"/>
          </a:p>
          <a:p>
            <a:r>
              <a:rPr lang="ru-RU" sz="2800" dirty="0"/>
              <a:t>Если условия нарушаются, то </a:t>
            </a:r>
            <a:r>
              <a:rPr lang="en-US" sz="2800" dirty="0"/>
              <a:t>Y </a:t>
            </a:r>
            <a:r>
              <a:rPr lang="ru-RU" sz="2800" dirty="0"/>
              <a:t>объединяется с меньшим из </a:t>
            </a:r>
            <a:r>
              <a:rPr lang="en-US" sz="2800" dirty="0"/>
              <a:t>X </a:t>
            </a:r>
            <a:r>
              <a:rPr lang="ru-RU" sz="2800" dirty="0"/>
              <a:t>и  </a:t>
            </a:r>
            <a:r>
              <a:rPr lang="en-US" sz="2800" dirty="0"/>
              <a:t>Z. </a:t>
            </a:r>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32629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pic>
        <p:nvPicPr>
          <p:cNvPr id="2" name="Рисунок 1">
            <a:extLst>
              <a:ext uri="{FF2B5EF4-FFF2-40B4-BE49-F238E27FC236}">
                <a16:creationId xmlns:a16="http://schemas.microsoft.com/office/drawing/2014/main" id="{9881A317-CD0E-6440-AC64-F6CC28707CC3}"/>
              </a:ext>
            </a:extLst>
          </p:cNvPr>
          <p:cNvPicPr>
            <a:picLocks noChangeAspect="1"/>
          </p:cNvPicPr>
          <p:nvPr/>
        </p:nvPicPr>
        <p:blipFill>
          <a:blip r:embed="rId3"/>
          <a:stretch>
            <a:fillRect/>
          </a:stretch>
        </p:blipFill>
        <p:spPr>
          <a:xfrm>
            <a:off x="7761376" y="2729551"/>
            <a:ext cx="5179329" cy="2690373"/>
          </a:xfrm>
          <a:prstGeom prst="rect">
            <a:avLst/>
          </a:prstGeom>
        </p:spPr>
      </p:pic>
    </p:spTree>
    <p:extLst>
      <p:ext uri="{BB962C8B-B14F-4D97-AF65-F5344CB8AC3E}">
        <p14:creationId xmlns:p14="http://schemas.microsoft.com/office/powerpoint/2010/main" val="358569961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sp>
        <p:nvSpPr>
          <p:cNvPr id="11"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4A9BB3-DE82-4063-B71B-5E3D19A5F83C}"/>
              </a:ext>
            </a:extLst>
          </p:cNvPr>
          <p:cNvSpPr txBox="1"/>
          <p:nvPr/>
        </p:nvSpPr>
        <p:spPr>
          <a:xfrm>
            <a:off x="806543" y="802250"/>
            <a:ext cx="11477699" cy="5233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en-US" sz="2800" b="1" dirty="0" err="1"/>
              <a:t>Timsort</a:t>
            </a:r>
            <a:endParaRPr lang="en-US" sz="2800" b="1" dirty="0"/>
          </a:p>
          <a:p>
            <a:pPr algn="just"/>
            <a:endParaRPr lang="ru-RU" sz="2800" b="1" dirty="0"/>
          </a:p>
          <a:p>
            <a:r>
              <a:rPr lang="en-US" sz="2800" b="1" dirty="0"/>
              <a:t>Galloping Mode</a:t>
            </a:r>
          </a:p>
          <a:p>
            <a:endParaRPr lang="en-US" sz="2800" dirty="0"/>
          </a:p>
          <a:p>
            <a:r>
              <a:rPr lang="ru-RU" sz="2800" dirty="0"/>
              <a:t>Основной алгоритм такой же как и в сортировке слиянием</a:t>
            </a:r>
          </a:p>
          <a:p>
            <a:endParaRPr lang="ru-RU" sz="2800" dirty="0"/>
          </a:p>
          <a:p>
            <a:r>
              <a:rPr lang="ru-RU" sz="2800" b="1" dirty="0"/>
              <a:t>Модификация</a:t>
            </a:r>
            <a:r>
              <a:rPr lang="en-US" sz="2800" b="1" dirty="0"/>
              <a:t>:</a:t>
            </a:r>
            <a:r>
              <a:rPr lang="en-US" sz="2800" dirty="0"/>
              <a:t> </a:t>
            </a:r>
            <a:r>
              <a:rPr lang="ru-RU" sz="2800" dirty="0"/>
              <a:t>В процессе слияния запоминаем откуда пришел элемент. Если в течение некоторого времени элементы приходят из одного источника – начинаем галоп</a:t>
            </a:r>
            <a:r>
              <a:rPr lang="en-US" sz="2800" dirty="0"/>
              <a:t> (</a:t>
            </a:r>
            <a:r>
              <a:rPr lang="ru-RU" sz="2800" dirty="0"/>
              <a:t>скорость перемещения возрастает экспоненциально)</a:t>
            </a:r>
            <a:endParaRPr lang="en-US" sz="2800" dirty="0"/>
          </a:p>
        </p:txBody>
      </p:sp>
      <p:sp>
        <p:nvSpPr>
          <p:cNvPr id="3" name="Прямоугольник 2">
            <a:extLst>
              <a:ext uri="{FF2B5EF4-FFF2-40B4-BE49-F238E27FC236}">
                <a16:creationId xmlns:a16="http://schemas.microsoft.com/office/drawing/2014/main" id="{13C53C0A-E91B-1F43-B2D9-BBAA5445EA00}"/>
              </a:ext>
            </a:extLst>
          </p:cNvPr>
          <p:cNvSpPr/>
          <p:nvPr/>
        </p:nvSpPr>
        <p:spPr>
          <a:xfrm>
            <a:off x="806543" y="7326291"/>
            <a:ext cx="10182904" cy="1107996"/>
          </a:xfrm>
          <a:prstGeom prst="rect">
            <a:avLst/>
          </a:prstGeom>
        </p:spPr>
        <p:txBody>
          <a:bodyPr wrap="square">
            <a:spAutoFit/>
          </a:bodyPr>
          <a:lstStyle/>
          <a:p>
            <a:r>
              <a:rPr lang="en-US" dirty="0">
                <a:solidFill>
                  <a:srgbClr val="222222"/>
                </a:solidFill>
                <a:latin typeface="Arial" panose="020B0604020202020204" pitchFamily="34" charset="0"/>
              </a:rPr>
              <a:t>Peter McIlroy "Optimistic Sorting and Information Theoretic Complexity", Proceedings of the Fourth Annual ACM-SIAM Symposium on Discrete Algorithms, ISBN 0-89871-313-7, Chapter 53, pp 467-474, January 1993</a:t>
            </a:r>
          </a:p>
        </p:txBody>
      </p:sp>
    </p:spTree>
    <p:extLst>
      <p:ext uri="{BB962C8B-B14F-4D97-AF65-F5344CB8AC3E}">
        <p14:creationId xmlns:p14="http://schemas.microsoft.com/office/powerpoint/2010/main" val="356767420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5776" y="-12029"/>
            <a:ext cx="13004800" cy="9753600"/>
          </a:xfrm>
          <a:prstGeom prst="rect">
            <a:avLst/>
          </a:prstGeom>
          <a:ln w="12700">
            <a:miter lim="400000"/>
          </a:ln>
        </p:spPr>
      </p:pic>
      <p:sp>
        <p:nvSpPr>
          <p:cNvPr id="138" name="Page name"/>
          <p:cNvSpPr txBox="1"/>
          <p:nvPr/>
        </p:nvSpPr>
        <p:spPr>
          <a:xfrm>
            <a:off x="806543" y="223927"/>
            <a:ext cx="1652697"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Сортировки</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19 из 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FB00B084-D792-40DA-BAAE-2BC47F7AFC05}"/>
              </a:ext>
            </a:extLst>
          </p:cNvPr>
          <p:cNvSpPr txBox="1"/>
          <p:nvPr/>
        </p:nvSpPr>
        <p:spPr>
          <a:xfrm>
            <a:off x="806543" y="2413868"/>
            <a:ext cx="11477699" cy="580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endParaRPr lang="ru-RU" sz="2800" b="1" dirty="0"/>
          </a:p>
        </p:txBody>
      </p:sp>
      <p:pic>
        <p:nvPicPr>
          <p:cNvPr id="2" name="Рисунок 1">
            <a:extLst>
              <a:ext uri="{FF2B5EF4-FFF2-40B4-BE49-F238E27FC236}">
                <a16:creationId xmlns:a16="http://schemas.microsoft.com/office/drawing/2014/main" id="{0682C33E-4A41-4CC6-A60F-398CB9F89874}"/>
              </a:ext>
            </a:extLst>
          </p:cNvPr>
          <p:cNvPicPr>
            <a:picLocks noChangeAspect="1"/>
          </p:cNvPicPr>
          <p:nvPr/>
        </p:nvPicPr>
        <p:blipFill>
          <a:blip r:embed="rId3"/>
          <a:stretch>
            <a:fillRect/>
          </a:stretch>
        </p:blipFill>
        <p:spPr>
          <a:xfrm>
            <a:off x="1196330" y="1318792"/>
            <a:ext cx="9434693" cy="7091957"/>
          </a:xfrm>
          <a:prstGeom prst="rect">
            <a:avLst/>
          </a:prstGeom>
        </p:spPr>
      </p:pic>
    </p:spTree>
    <p:extLst>
      <p:ext uri="{BB962C8B-B14F-4D97-AF65-F5344CB8AC3E}">
        <p14:creationId xmlns:p14="http://schemas.microsoft.com/office/powerpoint/2010/main" val="4446917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7379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Оценка алгоритмов</a:t>
            </a:r>
            <a:endParaRPr dirty="0"/>
          </a:p>
        </p:txBody>
      </p:sp>
      <p:sp>
        <p:nvSpPr>
          <p:cNvPr id="139" name="1 из 100"/>
          <p:cNvSpPr txBox="1"/>
          <p:nvPr/>
        </p:nvSpPr>
        <p:spPr>
          <a:xfrm>
            <a:off x="11148145" y="223927"/>
            <a:ext cx="102592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5</a:t>
            </a:r>
            <a:r>
              <a:rPr dirty="0"/>
              <a:t> </a:t>
            </a:r>
            <a:r>
              <a:rPr dirty="0" err="1"/>
              <a:t>из</a:t>
            </a:r>
            <a:r>
              <a:rPr dirty="0"/>
              <a:t> </a:t>
            </a:r>
            <a:r>
              <a:rPr lang="ru-RU" dirty="0"/>
              <a:t>24</a:t>
            </a:r>
            <a:endParaRPr dirty="0"/>
          </a:p>
        </p:txBody>
      </p:sp>
      <mc:AlternateContent xmlns:mc="http://schemas.openxmlformats.org/markup-compatibility/2006" xmlns:a14="http://schemas.microsoft.com/office/drawing/2010/main">
        <mc:Choice Requires="a14">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p:nvPr/>
            </p:nvSpPr>
            <p:spPr>
              <a:xfrm>
                <a:off x="911597" y="1846330"/>
                <a:ext cx="11262470" cy="570803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a:t>Идея 1. </a:t>
                </a:r>
              </a:p>
              <a:p>
                <a:pPr algn="just"/>
                <a:r>
                  <a:rPr lang="ru-RU" sz="2400"/>
                  <a:t>Вычисляем количество выполняемых операций относительно размера входных данных.</a:t>
                </a:r>
                <a:endParaRPr lang="en-US" sz="2400"/>
              </a:p>
              <a:p>
                <a:pPr algn="just"/>
                <a:endParaRPr lang="en-US" sz="2400"/>
              </a:p>
              <a:p>
                <a:pPr algn="just"/>
                <a:r>
                  <a:rPr lang="ru-RU" sz="2400" b="1"/>
                  <a:t>Пример.</a:t>
                </a:r>
              </a:p>
              <a:p>
                <a:pPr algn="just"/>
                <a:r>
                  <a:rPr lang="ru-RU" sz="2400"/>
                  <a:t>Задачи связанные с массивами так или иначе обычно требуют обхода элементов массива. В качестве размера входных данных берем длину массива – количество его элементов, назовем его </a:t>
                </a:r>
                <a:r>
                  <a:rPr lang="en-US" sz="2400"/>
                  <a:t>n</a:t>
                </a:r>
                <a:r>
                  <a:rPr lang="en-US" sz="2400" b="1"/>
                  <a:t>.</a:t>
                </a:r>
                <a:endParaRPr lang="ru-RU" sz="2400" b="1"/>
              </a:p>
              <a:p>
                <a:pPr algn="just"/>
                <a:endParaRPr lang="en-US" sz="2400"/>
              </a:p>
              <a:p>
                <a:r>
                  <a:rPr lang="ru-RU" sz="2400"/>
                  <a:t>Один проход по массиву – </a:t>
                </a:r>
                <a:r>
                  <a:rPr lang="en-US" sz="2400"/>
                  <a:t>n </a:t>
                </a:r>
                <a:r>
                  <a:rPr lang="ru-RU" sz="2400"/>
                  <a:t>операций</a:t>
                </a:r>
                <a:r>
                  <a:rPr lang="en-US" sz="2400"/>
                  <a:t> = </a:t>
                </a:r>
                <a:r>
                  <a:rPr lang="en-US" sz="2400" b="1"/>
                  <a:t>O(n)</a:t>
                </a:r>
                <a:r>
                  <a:rPr lang="en-US" sz="2400"/>
                  <a:t> – </a:t>
                </a:r>
                <a:r>
                  <a:rPr lang="ru-RU" sz="2400"/>
                  <a:t>линейная сложность</a:t>
                </a:r>
              </a:p>
              <a:p>
                <a:r>
                  <a:rPr lang="ru-RU" sz="2400"/>
                  <a:t>Перебор всех возможных пар элементов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 −1</m:t>
                            </m:r>
                          </m:e>
                        </m:d>
                      </m:num>
                      <m:den>
                        <m:r>
                          <a:rPr lang="en-US" sz="2400" i="1" smtClean="0">
                            <a:latin typeface="Cambria Math" panose="02040503050406030204" pitchFamily="18" charset="0"/>
                          </a:rPr>
                          <m:t>2</m:t>
                        </m:r>
                      </m:den>
                    </m:f>
                  </m:oMath>
                </a14:m>
                <a:r>
                  <a:rPr lang="en-US" sz="2400"/>
                  <a:t> = </a:t>
                </a:r>
                <a:r>
                  <a:rPr lang="en-US" sz="2400" b="1"/>
                  <a:t>O(</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𝒏</m:t>
                        </m:r>
                      </m:e>
                      <m:sup>
                        <m:r>
                          <a:rPr lang="en-US" sz="2400" b="1" i="1" smtClean="0">
                            <a:latin typeface="Cambria Math" panose="02040503050406030204" pitchFamily="18" charset="0"/>
                          </a:rPr>
                          <m:t>𝟐</m:t>
                        </m:r>
                      </m:sup>
                    </m:sSup>
                  </m:oMath>
                </a14:m>
                <a:r>
                  <a:rPr lang="en-US" sz="2400" b="1"/>
                  <a:t>) </a:t>
                </a:r>
                <a:r>
                  <a:rPr lang="en-US" sz="2400"/>
                  <a:t>- </a:t>
                </a:r>
                <a:r>
                  <a:rPr lang="ru-RU" sz="2400"/>
                  <a:t>квадратичная</a:t>
                </a:r>
              </a:p>
              <a:p>
                <a:r>
                  <a:rPr lang="ru-RU" sz="2400"/>
                  <a:t>Выполнение </a:t>
                </a:r>
                <a:r>
                  <a:rPr lang="en-US" sz="2400"/>
                  <a:t>m </a:t>
                </a:r>
                <a:r>
                  <a:rPr lang="ru-RU" sz="2400"/>
                  <a:t>вставок – </a:t>
                </a:r>
                <a:r>
                  <a:rPr lang="en-US" sz="2400"/>
                  <a:t>m*n</a:t>
                </a:r>
                <a:r>
                  <a:rPr lang="ru-RU" sz="2400"/>
                  <a:t> </a:t>
                </a:r>
                <a:r>
                  <a:rPr lang="en-US" sz="2400"/>
                  <a:t>=</a:t>
                </a:r>
                <a:r>
                  <a:rPr lang="ru-RU" sz="2400"/>
                  <a:t> </a:t>
                </a:r>
                <a:r>
                  <a:rPr lang="en-US" sz="2400" b="1"/>
                  <a:t>O(n*m)</a:t>
                </a:r>
                <a:endParaRPr lang="ru-RU" sz="2400" b="1" dirty="0"/>
              </a:p>
            </p:txBody>
          </p:sp>
        </mc:Choice>
        <mc:Fallback xmlns="">
          <p:sp>
            <p:nvSpPr>
              <p:cNvPr id="140"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p:cNvSpPr txBox="1">
                <a:spLocks noRot="1" noChangeAspect="1" noMove="1" noResize="1" noEditPoints="1" noAdjustHandles="1" noChangeArrowheads="1" noChangeShapeType="1" noTextEdit="1"/>
              </p:cNvSpPr>
              <p:nvPr/>
            </p:nvSpPr>
            <p:spPr>
              <a:xfrm>
                <a:off x="911597" y="1846330"/>
                <a:ext cx="11262470" cy="5708037"/>
              </a:xfrm>
              <a:prstGeom prst="rect">
                <a:avLst/>
              </a:prstGeom>
              <a:blipFill rotWithShape="0">
                <a:blip r:embed="rId3"/>
                <a:stretch>
                  <a:fillRect l="-1245" r="-1191" b="-64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05E659AA-397D-452F-A197-81081C38DAAC}"/>
              </a:ext>
            </a:extLst>
          </p:cNvPr>
          <p:cNvSpPr txBox="1"/>
          <p:nvPr/>
        </p:nvSpPr>
        <p:spPr>
          <a:xfrm>
            <a:off x="911597" y="1186360"/>
            <a:ext cx="11262470"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Как оценить эффективность алгоритма, а не реализации?</a:t>
            </a:r>
            <a:endParaRPr lang="ru-RU" sz="2400" dirty="0"/>
          </a:p>
        </p:txBody>
      </p:sp>
    </p:spTree>
    <p:extLst>
      <p:ext uri="{BB962C8B-B14F-4D97-AF65-F5344CB8AC3E}">
        <p14:creationId xmlns:p14="http://schemas.microsoft.com/office/powerpoint/2010/main" val="23825183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7379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Оценка алгоритмов</a:t>
            </a:r>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05E659AA-397D-452F-A197-81081C38DAAC}"/>
              </a:ext>
            </a:extLst>
          </p:cNvPr>
          <p:cNvSpPr txBox="1"/>
          <p:nvPr/>
        </p:nvSpPr>
        <p:spPr>
          <a:xfrm>
            <a:off x="871165" y="1073129"/>
            <a:ext cx="11262470"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Как оценить эффективность алгоритма, а не реализации?</a:t>
            </a:r>
            <a:endParaRPr lang="ru-RU" sz="2400"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0223EB31-17A5-4814-81E3-7D18D7E0FDA2}"/>
              </a:ext>
            </a:extLst>
          </p:cNvPr>
          <p:cNvSpPr txBox="1"/>
          <p:nvPr/>
        </p:nvSpPr>
        <p:spPr>
          <a:xfrm>
            <a:off x="871165" y="1765595"/>
            <a:ext cx="11262470" cy="22847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Идея </a:t>
            </a:r>
            <a:r>
              <a:rPr lang="en-US" sz="2400" b="1" dirty="0"/>
              <a:t>2</a:t>
            </a:r>
            <a:r>
              <a:rPr lang="ru-RU" sz="2400" b="1" dirty="0"/>
              <a:t>. </a:t>
            </a:r>
          </a:p>
          <a:p>
            <a:pPr algn="just"/>
            <a:r>
              <a:rPr lang="ru-RU" sz="2400" dirty="0"/>
              <a:t>Использование  </a:t>
            </a:r>
            <a:r>
              <a:rPr lang="en-US" sz="2400" dirty="0"/>
              <a:t>”</a:t>
            </a:r>
            <a:r>
              <a:rPr lang="ru-RU" sz="2400" dirty="0"/>
              <a:t>элементарных</a:t>
            </a:r>
            <a:r>
              <a:rPr lang="en-US" sz="2400" dirty="0"/>
              <a:t>”</a:t>
            </a:r>
            <a:r>
              <a:rPr lang="ru-RU" sz="2400" dirty="0"/>
              <a:t> операций для подсчета времени работы алгоритма.  Элементарными можно считать арифметические операции, ввод-вывод, условный оператор</a:t>
            </a:r>
            <a:r>
              <a:rPr lang="en-US" sz="2400" dirty="0"/>
              <a:t>, </a:t>
            </a:r>
            <a:r>
              <a:rPr lang="ru-RU" sz="2400" dirty="0"/>
              <a:t>работу с переменными.</a:t>
            </a:r>
          </a:p>
          <a:p>
            <a:pPr algn="just"/>
            <a:endParaRPr lang="ru-RU" sz="2400" dirty="0"/>
          </a:p>
        </p:txBody>
      </p:sp>
      <p:pic>
        <p:nvPicPr>
          <p:cNvPr id="9" name="Рисунок 8">
            <a:extLst>
              <a:ext uri="{FF2B5EF4-FFF2-40B4-BE49-F238E27FC236}">
                <a16:creationId xmlns:a16="http://schemas.microsoft.com/office/drawing/2014/main" id="{108EEB76-94B8-5A99-8BEA-FFBC251AFD75}"/>
              </a:ext>
            </a:extLst>
          </p:cNvPr>
          <p:cNvPicPr>
            <a:picLocks noChangeAspect="1"/>
          </p:cNvPicPr>
          <p:nvPr/>
        </p:nvPicPr>
        <p:blipFill>
          <a:blip r:embed="rId3"/>
          <a:stretch>
            <a:fillRect/>
          </a:stretch>
        </p:blipFill>
        <p:spPr>
          <a:xfrm>
            <a:off x="2564545" y="3695471"/>
            <a:ext cx="7722454" cy="5235316"/>
          </a:xfrm>
          <a:prstGeom prst="rect">
            <a:avLst/>
          </a:prstGeom>
        </p:spPr>
      </p:pic>
    </p:spTree>
    <p:extLst>
      <p:ext uri="{BB962C8B-B14F-4D97-AF65-F5344CB8AC3E}">
        <p14:creationId xmlns:p14="http://schemas.microsoft.com/office/powerpoint/2010/main" val="23352445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273792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Оценка алгоритмов</a:t>
            </a:r>
          </a:p>
        </p:txBody>
      </p:sp>
      <p:sp>
        <p:nvSpPr>
          <p:cNvPr id="139" name="1 из 100"/>
          <p:cNvSpPr txBox="1"/>
          <p:nvPr/>
        </p:nvSpPr>
        <p:spPr>
          <a:xfrm>
            <a:off x="11148145" y="223927"/>
            <a:ext cx="102592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7</a:t>
            </a:r>
            <a:r>
              <a:rPr dirty="0"/>
              <a:t> </a:t>
            </a:r>
            <a:r>
              <a:rPr dirty="0" err="1"/>
              <a:t>из</a:t>
            </a:r>
            <a:r>
              <a:rPr dirty="0"/>
              <a:t> </a:t>
            </a:r>
            <a:r>
              <a:rPr lang="ru-RU" dirty="0"/>
              <a:t>24</a:t>
            </a:r>
            <a:endParaRPr dirty="0"/>
          </a:p>
        </p:txBody>
      </p:sp>
      <p:sp>
        <p:nvSpPr>
          <p:cNvPr id="7"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05E659AA-397D-452F-A197-81081C38DAAC}"/>
              </a:ext>
            </a:extLst>
          </p:cNvPr>
          <p:cNvSpPr txBox="1"/>
          <p:nvPr/>
        </p:nvSpPr>
        <p:spPr>
          <a:xfrm>
            <a:off x="871165" y="1029167"/>
            <a:ext cx="11262470" cy="5050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Как оценить эффективность алгоритма, а не реализации?</a:t>
            </a:r>
            <a:endParaRPr lang="ru-RU" sz="2400" dirty="0"/>
          </a:p>
        </p:txBody>
      </p:sp>
      <p:sp>
        <p:nvSpPr>
          <p:cNvPr id="9"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B4B3F3D4-5BCE-43F0-9415-6B90C1A6631A}"/>
              </a:ext>
            </a:extLst>
          </p:cNvPr>
          <p:cNvSpPr txBox="1"/>
          <p:nvPr/>
        </p:nvSpPr>
        <p:spPr>
          <a:xfrm>
            <a:off x="871165" y="1623464"/>
            <a:ext cx="11262470" cy="4936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Идея 3. </a:t>
            </a:r>
          </a:p>
          <a:p>
            <a:pPr algn="just"/>
            <a:r>
              <a:rPr lang="ru-RU" sz="2400" dirty="0"/>
              <a:t>Оценка </a:t>
            </a:r>
            <a:r>
              <a:rPr lang="ru-RU" sz="2400" b="1" dirty="0"/>
              <a:t>скорости роста</a:t>
            </a:r>
            <a:r>
              <a:rPr lang="ru-RU" sz="2400" dirty="0"/>
              <a:t> количества операций от размера входных данных. Пренебрежение менее значимыми компонентами и константами.</a:t>
            </a:r>
          </a:p>
          <a:p>
            <a:pPr algn="just"/>
            <a:endParaRPr lang="ru-RU" sz="2400" dirty="0"/>
          </a:p>
          <a:p>
            <a:pPr algn="just"/>
            <a:r>
              <a:rPr lang="ru-RU" sz="2400" dirty="0"/>
              <a:t>Допустим, алгоритм выполняет </a:t>
            </a:r>
            <a:r>
              <a:rPr lang="ru-RU" sz="2400" b="1" dirty="0"/>
              <a:t>5n</a:t>
            </a:r>
            <a:r>
              <a:rPr lang="ru-RU" sz="2400" b="1" baseline="30000" dirty="0"/>
              <a:t>3</a:t>
            </a:r>
            <a:r>
              <a:rPr lang="ru-RU" sz="2400" b="1" dirty="0"/>
              <a:t> + 4n + 3 </a:t>
            </a:r>
            <a:r>
              <a:rPr lang="ru-RU" sz="2400" dirty="0"/>
              <a:t>элементарных операций на входе размера n</a:t>
            </a:r>
            <a:r>
              <a:rPr lang="en-US" sz="2400" dirty="0"/>
              <a:t>.</a:t>
            </a:r>
            <a:r>
              <a:rPr lang="ru-RU" sz="2400" dirty="0"/>
              <a:t> Мы можем отбросить слагаемые 4n и 3, которые при больших n вносят очень маленький вклад в значение функции. Более того, мы можем отбросить и множитель 5 в старшем слагаемом (через несколько лет компьютеры станут в пять раз быстрее) и сказать, что время работы алгоритма есть </a:t>
            </a:r>
            <a:r>
              <a:rPr lang="en-US" sz="2400" b="1" dirty="0"/>
              <a:t>O(n</a:t>
            </a:r>
            <a:r>
              <a:rPr lang="en-US" sz="2400" b="1" baseline="30000" dirty="0"/>
              <a:t>3</a:t>
            </a:r>
            <a:r>
              <a:rPr lang="en-US" sz="2400" b="1" dirty="0"/>
              <a:t>)</a:t>
            </a:r>
            <a:r>
              <a:rPr lang="en-US" sz="2400" dirty="0"/>
              <a:t>.</a:t>
            </a:r>
            <a:endParaRPr lang="ru-RU" sz="2400" dirty="0"/>
          </a:p>
          <a:p>
            <a:pPr algn="just"/>
            <a:endParaRPr lang="ru-RU" sz="2400" dirty="0"/>
          </a:p>
        </p:txBody>
      </p:sp>
    </p:spTree>
    <p:extLst>
      <p:ext uri="{BB962C8B-B14F-4D97-AF65-F5344CB8AC3E}">
        <p14:creationId xmlns:p14="http://schemas.microsoft.com/office/powerpoint/2010/main" val="5307698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992533"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 - символика</a:t>
            </a:r>
            <a:endParaRPr dirty="0"/>
          </a:p>
        </p:txBody>
      </p:sp>
      <p:sp>
        <p:nvSpPr>
          <p:cNvPr id="139" name="1 из 100"/>
          <p:cNvSpPr txBox="1"/>
          <p:nvPr/>
        </p:nvSpPr>
        <p:spPr>
          <a:xfrm>
            <a:off x="11148145" y="223927"/>
            <a:ext cx="1025922"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8</a:t>
            </a:r>
            <a:r>
              <a:rPr dirty="0"/>
              <a:t> </a:t>
            </a:r>
            <a:r>
              <a:rPr dirty="0" err="1"/>
              <a:t>из</a:t>
            </a:r>
            <a:r>
              <a:rPr dirty="0"/>
              <a:t> </a:t>
            </a:r>
            <a:r>
              <a:rPr lang="ru-RU" dirty="0"/>
              <a:t>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AA6753A1-D022-474B-A4F8-8C5F9F56D426}"/>
              </a:ext>
            </a:extLst>
          </p:cNvPr>
          <p:cNvSpPr txBox="1"/>
          <p:nvPr/>
        </p:nvSpPr>
        <p:spPr>
          <a:xfrm>
            <a:off x="871165" y="1168947"/>
            <a:ext cx="11262470" cy="6716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О – символика</a:t>
            </a:r>
            <a:endParaRPr lang="en-US" sz="2400" b="1" dirty="0"/>
          </a:p>
          <a:p>
            <a:pPr algn="just"/>
            <a:endParaRPr lang="ru-RU" sz="2400" b="1" dirty="0"/>
          </a:p>
          <a:p>
            <a:pPr algn="just"/>
            <a:r>
              <a:rPr lang="ru-RU" sz="2400" dirty="0"/>
              <a:t>Пусть даны две функции </a:t>
            </a:r>
            <a:r>
              <a:rPr lang="en-US" sz="2400" b="1" i="1" dirty="0"/>
              <a:t>f(n)</a:t>
            </a:r>
            <a:r>
              <a:rPr lang="en-US" sz="2400" dirty="0"/>
              <a:t> </a:t>
            </a:r>
            <a:r>
              <a:rPr lang="ru-RU" sz="2400" dirty="0"/>
              <a:t>и </a:t>
            </a:r>
            <a:r>
              <a:rPr lang="en-US" sz="2400" b="1" i="1" dirty="0"/>
              <a:t>g(n)</a:t>
            </a:r>
            <a:r>
              <a:rPr lang="en-US" sz="2400" dirty="0"/>
              <a:t> </a:t>
            </a:r>
            <a:r>
              <a:rPr lang="ru-RU" sz="2400" dirty="0"/>
              <a:t>натурального аргумента </a:t>
            </a:r>
            <a:r>
              <a:rPr lang="en-US" sz="2400" dirty="0"/>
              <a:t>n, </a:t>
            </a:r>
            <a:r>
              <a:rPr lang="ru-RU" sz="2400" dirty="0"/>
              <a:t>значениями которых являются положительные действительные числа. Говорят, что </a:t>
            </a:r>
          </a:p>
          <a:p>
            <a:pPr algn="just"/>
            <a:r>
              <a:rPr lang="en-US" sz="2400" b="1" i="1" dirty="0"/>
              <a:t>f</a:t>
            </a:r>
            <a:r>
              <a:rPr lang="en-US" sz="2400" dirty="0"/>
              <a:t> = </a:t>
            </a:r>
            <a:r>
              <a:rPr lang="en-US" sz="2400" b="1" i="1" dirty="0"/>
              <a:t>O(g)</a:t>
            </a:r>
            <a:r>
              <a:rPr lang="en-US" sz="2400" dirty="0"/>
              <a:t> (</a:t>
            </a:r>
            <a:r>
              <a:rPr lang="en-US" sz="2400" i="1" dirty="0"/>
              <a:t>f</a:t>
            </a:r>
            <a:r>
              <a:rPr lang="en-US" sz="2400" dirty="0"/>
              <a:t> </a:t>
            </a:r>
            <a:r>
              <a:rPr lang="ru-RU" sz="2400" dirty="0"/>
              <a:t>растет не быстрее </a:t>
            </a:r>
            <a:r>
              <a:rPr lang="en-US" sz="2400" i="1" dirty="0"/>
              <a:t>g</a:t>
            </a:r>
            <a:r>
              <a:rPr lang="en-US" sz="2400" dirty="0"/>
              <a:t>), </a:t>
            </a:r>
            <a:r>
              <a:rPr lang="ru-RU" sz="2400" dirty="0"/>
              <a:t>если существуют такие константы </a:t>
            </a:r>
            <a:r>
              <a:rPr lang="en-US" sz="2400" dirty="0"/>
              <a:t>c &gt; 0, </a:t>
            </a:r>
            <a:r>
              <a:rPr lang="ru-RU" sz="2400" dirty="0"/>
              <a:t>и натуральное число </a:t>
            </a:r>
            <a:r>
              <a:rPr lang="en-US" sz="2400" dirty="0"/>
              <a:t>n0, </a:t>
            </a:r>
            <a:r>
              <a:rPr lang="ru-RU" sz="2400" dirty="0"/>
              <a:t>что </a:t>
            </a:r>
            <a:endParaRPr lang="en-US" sz="2400" dirty="0"/>
          </a:p>
          <a:p>
            <a:pPr algn="ctr"/>
            <a:r>
              <a:rPr lang="en-US" sz="2400" i="1" dirty="0"/>
              <a:t>f(n)</a:t>
            </a:r>
            <a:r>
              <a:rPr lang="en-US" sz="2400" dirty="0"/>
              <a:t> </a:t>
            </a:r>
            <a:r>
              <a:rPr lang="en-US" sz="2400" dirty="0">
                <a:latin typeface="Times New Roman" panose="02020603050405020304" pitchFamily="18" charset="0"/>
                <a:cs typeface="Times New Roman" panose="02020603050405020304" pitchFamily="18" charset="0"/>
              </a:rPr>
              <a:t>≤ </a:t>
            </a:r>
            <a:r>
              <a:rPr lang="en-US" sz="2400" dirty="0"/>
              <a:t>c </a:t>
            </a:r>
            <a:r>
              <a:rPr lang="en-US" sz="2400" dirty="0">
                <a:latin typeface="Times New Roman" panose="02020603050405020304" pitchFamily="18" charset="0"/>
                <a:cs typeface="Times New Roman" panose="02020603050405020304" pitchFamily="18" charset="0"/>
              </a:rPr>
              <a:t>∙</a:t>
            </a:r>
            <a:r>
              <a:rPr lang="en-US" sz="2400" dirty="0"/>
              <a:t> </a:t>
            </a:r>
            <a:r>
              <a:rPr lang="en-US" sz="2400" i="1" dirty="0"/>
              <a:t>g(n)</a:t>
            </a:r>
            <a:r>
              <a:rPr lang="en-US" sz="2400" dirty="0"/>
              <a:t> </a:t>
            </a:r>
            <a:endParaRPr lang="ru-RU" sz="2400" dirty="0"/>
          </a:p>
          <a:p>
            <a:r>
              <a:rPr lang="ru-RU" sz="2400" dirty="0"/>
              <a:t>для всех натуральных </a:t>
            </a:r>
            <a:r>
              <a:rPr lang="en-US" sz="2400" dirty="0"/>
              <a:t>n &gt;= n0</a:t>
            </a:r>
            <a:endParaRPr lang="ru-RU" sz="2400" dirty="0"/>
          </a:p>
          <a:p>
            <a:endParaRPr lang="ru-RU" sz="2400" dirty="0"/>
          </a:p>
          <a:p>
            <a:r>
              <a:rPr lang="ru-RU" sz="2400" dirty="0"/>
              <a:t>Запись</a:t>
            </a:r>
            <a:r>
              <a:rPr lang="en-US" sz="2400" dirty="0"/>
              <a:t> </a:t>
            </a:r>
            <a:r>
              <a:rPr lang="en-US" sz="2400" i="1" dirty="0"/>
              <a:t>f</a:t>
            </a:r>
            <a:r>
              <a:rPr lang="en-US" sz="2400" dirty="0"/>
              <a:t> = </a:t>
            </a:r>
            <a:r>
              <a:rPr lang="en-US" sz="2400" i="1" dirty="0"/>
              <a:t>O(g) </a:t>
            </a:r>
            <a:r>
              <a:rPr lang="ru-RU" sz="2400" i="1" dirty="0"/>
              <a:t>можно читать как </a:t>
            </a:r>
            <a:r>
              <a:rPr lang="en-US" sz="2400" i="1" dirty="0"/>
              <a:t>“ f</a:t>
            </a:r>
            <a:r>
              <a:rPr lang="ru-RU" sz="2400" dirty="0"/>
              <a:t> </a:t>
            </a:r>
            <a:r>
              <a:rPr lang="en-US" sz="2400" dirty="0">
                <a:cs typeface="Times New Roman" panose="02020603050405020304" pitchFamily="18" charset="0"/>
              </a:rPr>
              <a:t>≤ </a:t>
            </a:r>
            <a:r>
              <a:rPr lang="en-US" sz="2400" i="1" dirty="0">
                <a:cs typeface="Times New Roman" panose="02020603050405020304" pitchFamily="18" charset="0"/>
              </a:rPr>
              <a:t>g</a:t>
            </a:r>
            <a:r>
              <a:rPr lang="en-US" sz="2400" dirty="0">
                <a:cs typeface="Times New Roman" panose="02020603050405020304" pitchFamily="18" charset="0"/>
              </a:rPr>
              <a:t> </a:t>
            </a:r>
            <a:r>
              <a:rPr lang="ru-RU" sz="2400" dirty="0">
                <a:cs typeface="Times New Roman" panose="02020603050405020304" pitchFamily="18" charset="0"/>
              </a:rPr>
              <a:t>с точностью до константы</a:t>
            </a:r>
            <a:r>
              <a:rPr lang="en-US" sz="2400" dirty="0">
                <a:cs typeface="Times New Roman" panose="02020603050405020304" pitchFamily="18" charset="0"/>
              </a:rPr>
              <a:t>”.</a:t>
            </a:r>
            <a:endParaRPr lang="ru-RU" sz="2400" dirty="0">
              <a:cs typeface="Times New Roman" panose="02020603050405020304" pitchFamily="18" charset="0"/>
            </a:endParaRPr>
          </a:p>
          <a:p>
            <a:endParaRPr lang="ru-RU" sz="2400" dirty="0">
              <a:latin typeface="Times New Roman" panose="02020603050405020304" pitchFamily="18" charset="0"/>
              <a:cs typeface="Times New Roman" panose="02020603050405020304" pitchFamily="18" charset="0"/>
            </a:endParaRPr>
          </a:p>
          <a:p>
            <a:r>
              <a:rPr lang="ru-RU" sz="2400" b="1" dirty="0"/>
              <a:t>Пример</a:t>
            </a:r>
            <a:r>
              <a:rPr lang="en-US" sz="2400" b="1" dirty="0"/>
              <a:t>:</a:t>
            </a:r>
          </a:p>
          <a:p>
            <a:r>
              <a:rPr lang="en-US" sz="2400" dirty="0"/>
              <a:t>f(n) = 10n + 3, g = O(n) </a:t>
            </a:r>
            <a:endParaRPr lang="ru-RU" sz="2400" dirty="0"/>
          </a:p>
          <a:p>
            <a:pPr algn="just"/>
            <a:endParaRPr lang="ru-RU" sz="2400" dirty="0"/>
          </a:p>
          <a:p>
            <a:pPr algn="just"/>
            <a:endParaRPr lang="ru-RU" sz="2400" dirty="0"/>
          </a:p>
        </p:txBody>
      </p:sp>
    </p:spTree>
    <p:extLst>
      <p:ext uri="{BB962C8B-B14F-4D97-AF65-F5344CB8AC3E}">
        <p14:creationId xmlns:p14="http://schemas.microsoft.com/office/powerpoint/2010/main" val="27776338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5146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О-символика</a:t>
            </a:r>
            <a:endParaRPr dirty="0"/>
          </a:p>
        </p:txBody>
      </p:sp>
      <p:sp>
        <p:nvSpPr>
          <p:cNvPr id="139" name="1 из 100"/>
          <p:cNvSpPr txBox="1"/>
          <p:nvPr/>
        </p:nvSpPr>
        <p:spPr>
          <a:xfrm>
            <a:off x="10989447" y="223927"/>
            <a:ext cx="1184620"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r"/>
          </a:lstStyle>
          <a:p>
            <a:r>
              <a:rPr lang="ru-RU" dirty="0"/>
              <a:t>10</a:t>
            </a:r>
            <a:r>
              <a:rPr dirty="0"/>
              <a:t> </a:t>
            </a:r>
            <a:r>
              <a:rPr dirty="0" err="1"/>
              <a:t>из</a:t>
            </a:r>
            <a:r>
              <a:rPr dirty="0"/>
              <a:t> </a:t>
            </a:r>
            <a:r>
              <a:rPr lang="ru-RU" dirty="0"/>
              <a:t>24</a:t>
            </a:r>
            <a:endParaRPr dirty="0"/>
          </a:p>
        </p:txBody>
      </p:sp>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AA6753A1-D022-474B-A4F8-8C5F9F56D426}"/>
              </a:ext>
            </a:extLst>
          </p:cNvPr>
          <p:cNvSpPr txBox="1"/>
          <p:nvPr/>
        </p:nvSpPr>
        <p:spPr>
          <a:xfrm>
            <a:off x="806543" y="906188"/>
            <a:ext cx="11719315" cy="7603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120000"/>
              </a:lnSpc>
              <a:defRPr>
                <a:solidFill>
                  <a:srgbClr val="000000">
                    <a:alpha val="87087"/>
                  </a:srgbClr>
                </a:solidFill>
              </a:defRPr>
            </a:lvl1pPr>
          </a:lstStyle>
          <a:p>
            <a:pPr algn="just"/>
            <a:r>
              <a:rPr lang="ru-RU" sz="2400" b="1" dirty="0"/>
              <a:t>О – символика</a:t>
            </a:r>
            <a:endParaRPr lang="en-US" sz="2400" b="1" dirty="0"/>
          </a:p>
          <a:p>
            <a:pPr algn="just"/>
            <a:endParaRPr lang="ru-RU" sz="2400" b="1" dirty="0"/>
          </a:p>
          <a:p>
            <a:pPr algn="just"/>
            <a:r>
              <a:rPr lang="en-US" sz="2400" i="1" dirty="0">
                <a:highlight>
                  <a:srgbClr val="FFFF00"/>
                </a:highlight>
                <a:cs typeface="Times New Roman" panose="02020603050405020304" pitchFamily="18" charset="0"/>
              </a:rPr>
              <a:t>f = O</a:t>
            </a:r>
            <a:r>
              <a:rPr lang="ru-RU" sz="2400" i="1" dirty="0">
                <a:highlight>
                  <a:srgbClr val="FFFF00"/>
                </a:highlight>
                <a:cs typeface="Times New Roman" panose="02020603050405020304" pitchFamily="18" charset="0"/>
              </a:rPr>
              <a:t>(</a:t>
            </a:r>
            <a:r>
              <a:rPr lang="en-US" sz="2400" i="1" dirty="0">
                <a:highlight>
                  <a:srgbClr val="FFFF00"/>
                </a:highlight>
                <a:cs typeface="Times New Roman" panose="02020603050405020304" pitchFamily="18" charset="0"/>
              </a:rPr>
              <a:t>g) </a:t>
            </a:r>
            <a:r>
              <a:rPr lang="en-US" sz="2400" b="1" i="1" dirty="0">
                <a:cs typeface="Times New Roman" panose="02020603050405020304" pitchFamily="18" charset="0"/>
              </a:rPr>
              <a:t>– </a:t>
            </a:r>
            <a:r>
              <a:rPr lang="ru-RU" sz="2400" i="1" dirty="0">
                <a:cs typeface="Times New Roman" panose="02020603050405020304" pitchFamily="18" charset="0"/>
              </a:rPr>
              <a:t>функция</a:t>
            </a:r>
            <a:r>
              <a:rPr lang="ru-RU" sz="2400" b="1" i="1" dirty="0">
                <a:cs typeface="Times New Roman" panose="02020603050405020304" pitchFamily="18" charset="0"/>
              </a:rPr>
              <a:t> </a:t>
            </a:r>
            <a:r>
              <a:rPr lang="en-US" sz="2400" b="1" i="1" dirty="0">
                <a:cs typeface="Times New Roman" panose="02020603050405020304" pitchFamily="18" charset="0"/>
              </a:rPr>
              <a:t>g </a:t>
            </a:r>
            <a:r>
              <a:rPr lang="ru-RU" sz="2400" i="1" dirty="0">
                <a:cs typeface="Times New Roman" panose="02020603050405020304" pitchFamily="18" charset="0"/>
              </a:rPr>
              <a:t>является </a:t>
            </a:r>
            <a:r>
              <a:rPr lang="en-US" sz="2400" i="1" dirty="0">
                <a:cs typeface="Times New Roman" panose="02020603050405020304" pitchFamily="18" charset="0"/>
              </a:rPr>
              <a:t>“</a:t>
            </a:r>
            <a:r>
              <a:rPr lang="ru-RU" sz="2400" i="1" dirty="0">
                <a:cs typeface="Times New Roman" panose="02020603050405020304" pitchFamily="18" charset="0"/>
              </a:rPr>
              <a:t>верхней границей</a:t>
            </a:r>
            <a:r>
              <a:rPr lang="en-US" sz="2400" i="1" dirty="0">
                <a:cs typeface="Times New Roman" panose="02020603050405020304" pitchFamily="18" charset="0"/>
              </a:rPr>
              <a:t>” f (f </a:t>
            </a:r>
            <a:r>
              <a:rPr lang="ru-RU" sz="2400" i="1" dirty="0">
                <a:cs typeface="Times New Roman" panose="02020603050405020304" pitchFamily="18" charset="0"/>
              </a:rPr>
              <a:t>растёт не быстрее </a:t>
            </a:r>
            <a:r>
              <a:rPr lang="en-US" sz="2400" i="1" dirty="0">
                <a:cs typeface="Times New Roman" panose="02020603050405020304" pitchFamily="18" charset="0"/>
              </a:rPr>
              <a:t>g)</a:t>
            </a:r>
          </a:p>
          <a:p>
            <a:pPr algn="just"/>
            <a:r>
              <a:rPr lang="ru-RU" sz="2400" i="1" dirty="0"/>
              <a:t>Существуют </a:t>
            </a:r>
            <a:r>
              <a:rPr lang="en-US" sz="2400" i="1" dirty="0"/>
              <a:t>c &gt;= 0 </a:t>
            </a:r>
            <a:r>
              <a:rPr lang="ru-RU" sz="2400" i="1" dirty="0"/>
              <a:t>и натуральное </a:t>
            </a:r>
            <a:r>
              <a:rPr lang="en-US" sz="2400" i="1" dirty="0"/>
              <a:t>n0, </a:t>
            </a:r>
            <a:r>
              <a:rPr lang="ru-RU" sz="2400" i="1" dirty="0"/>
              <a:t>такие что</a:t>
            </a:r>
            <a:r>
              <a:rPr lang="en-US" sz="2400" i="1" dirty="0"/>
              <a:t>:</a:t>
            </a:r>
          </a:p>
          <a:p>
            <a:pPr algn="just"/>
            <a:r>
              <a:rPr lang="en-US" sz="2400" i="1" dirty="0"/>
              <a:t>	</a:t>
            </a:r>
            <a:r>
              <a:rPr lang="en-US" sz="2400" b="1" i="1" dirty="0"/>
              <a:t>f(n)</a:t>
            </a:r>
            <a:r>
              <a:rPr lang="en-US" sz="2400" b="1" dirty="0"/>
              <a:t> </a:t>
            </a:r>
            <a:r>
              <a:rPr lang="en-US" sz="2400" b="1" dirty="0">
                <a:latin typeface="Times New Roman" panose="02020603050405020304" pitchFamily="18" charset="0"/>
                <a:cs typeface="Times New Roman" panose="02020603050405020304" pitchFamily="18" charset="0"/>
              </a:rPr>
              <a:t>≤ </a:t>
            </a:r>
            <a:r>
              <a:rPr lang="en-US" sz="2400" b="1" dirty="0"/>
              <a:t>c </a:t>
            </a:r>
            <a:r>
              <a:rPr lang="en-US" sz="2400" b="1" dirty="0">
                <a:latin typeface="Times New Roman" panose="02020603050405020304" pitchFamily="18" charset="0"/>
                <a:cs typeface="Times New Roman" panose="02020603050405020304" pitchFamily="18" charset="0"/>
              </a:rPr>
              <a:t>∙</a:t>
            </a:r>
            <a:r>
              <a:rPr lang="en-US" sz="2400" b="1" dirty="0"/>
              <a:t> g</a:t>
            </a:r>
            <a:r>
              <a:rPr lang="en-US" sz="2400" b="1" i="1" dirty="0"/>
              <a:t>(n), </a:t>
            </a:r>
            <a:r>
              <a:rPr lang="ru-RU" sz="2400" i="1" dirty="0"/>
              <a:t>для всех натуральных </a:t>
            </a:r>
            <a:r>
              <a:rPr lang="en-US" sz="2400" i="1" dirty="0"/>
              <a:t>n &gt;= n0</a:t>
            </a:r>
          </a:p>
          <a:p>
            <a:pPr algn="just"/>
            <a:endParaRPr lang="en-US" sz="2400" i="1" dirty="0">
              <a:cs typeface="Times New Roman" panose="02020603050405020304" pitchFamily="18" charset="0"/>
            </a:endParaRPr>
          </a:p>
          <a:p>
            <a:pPr algn="just"/>
            <a:endParaRPr lang="en-US" sz="2400" i="1" dirty="0">
              <a:cs typeface="Times New Roman" panose="02020603050405020304" pitchFamily="18" charset="0"/>
            </a:endParaRPr>
          </a:p>
          <a:p>
            <a:pPr algn="just"/>
            <a:r>
              <a:rPr lang="en-US" sz="2400" i="1" dirty="0">
                <a:highlight>
                  <a:srgbClr val="FFFF00"/>
                </a:highlight>
                <a:cs typeface="Times New Roman" panose="02020603050405020304" pitchFamily="18" charset="0"/>
              </a:rPr>
              <a:t>f = </a:t>
            </a:r>
            <a:r>
              <a:rPr lang="ru-RU" sz="2400" dirty="0">
                <a:highlight>
                  <a:srgbClr val="FFFF00"/>
                </a:highlight>
                <a:cs typeface="Times New Roman" panose="02020603050405020304" pitchFamily="18" charset="0"/>
              </a:rPr>
              <a:t>Ω</a:t>
            </a:r>
            <a:r>
              <a:rPr lang="ru-RU" sz="2400" i="1" dirty="0">
                <a:highlight>
                  <a:srgbClr val="FFFF00"/>
                </a:highlight>
                <a:cs typeface="Times New Roman" panose="02020603050405020304" pitchFamily="18" charset="0"/>
              </a:rPr>
              <a:t>(</a:t>
            </a:r>
            <a:r>
              <a:rPr lang="en-US" sz="2400" i="1" dirty="0">
                <a:highlight>
                  <a:srgbClr val="FFFF00"/>
                </a:highlight>
                <a:cs typeface="Times New Roman" panose="02020603050405020304" pitchFamily="18" charset="0"/>
              </a:rPr>
              <a:t>g)</a:t>
            </a:r>
            <a:r>
              <a:rPr lang="en-US" sz="2400" b="1" i="1" dirty="0">
                <a:highlight>
                  <a:srgbClr val="FFFF00"/>
                </a:highlight>
                <a:cs typeface="Times New Roman" panose="02020603050405020304" pitchFamily="18" charset="0"/>
              </a:rPr>
              <a:t> </a:t>
            </a:r>
            <a:r>
              <a:rPr lang="en-US" sz="2400" b="1" i="1" dirty="0">
                <a:cs typeface="Times New Roman" panose="02020603050405020304" pitchFamily="18" charset="0"/>
              </a:rPr>
              <a:t>– </a:t>
            </a:r>
            <a:r>
              <a:rPr lang="ru-RU" sz="2400" i="1" dirty="0">
                <a:cs typeface="Times New Roman" panose="02020603050405020304" pitchFamily="18" charset="0"/>
              </a:rPr>
              <a:t>функция</a:t>
            </a:r>
            <a:r>
              <a:rPr lang="ru-RU" sz="2400" b="1" i="1" dirty="0">
                <a:cs typeface="Times New Roman" panose="02020603050405020304" pitchFamily="18" charset="0"/>
              </a:rPr>
              <a:t> </a:t>
            </a:r>
            <a:r>
              <a:rPr lang="en-US" sz="2400" b="1" i="1" dirty="0">
                <a:cs typeface="Times New Roman" panose="02020603050405020304" pitchFamily="18" charset="0"/>
              </a:rPr>
              <a:t>g </a:t>
            </a:r>
            <a:r>
              <a:rPr lang="ru-RU" sz="2400" i="1" dirty="0">
                <a:cs typeface="Times New Roman" panose="02020603050405020304" pitchFamily="18" charset="0"/>
              </a:rPr>
              <a:t>является </a:t>
            </a:r>
            <a:r>
              <a:rPr lang="en-US" sz="2400" i="1" dirty="0">
                <a:cs typeface="Times New Roman" panose="02020603050405020304" pitchFamily="18" charset="0"/>
              </a:rPr>
              <a:t>“</a:t>
            </a:r>
            <a:r>
              <a:rPr lang="ru-RU" sz="2400" i="1" dirty="0">
                <a:cs typeface="Times New Roman" panose="02020603050405020304" pitchFamily="18" charset="0"/>
              </a:rPr>
              <a:t>нижней границей</a:t>
            </a:r>
            <a:r>
              <a:rPr lang="en-US" sz="2400" i="1" dirty="0">
                <a:cs typeface="Times New Roman" panose="02020603050405020304" pitchFamily="18" charset="0"/>
              </a:rPr>
              <a:t>” f (f </a:t>
            </a:r>
            <a:r>
              <a:rPr lang="ru-RU" sz="2400" i="1" dirty="0">
                <a:cs typeface="Times New Roman" panose="02020603050405020304" pitchFamily="18" charset="0"/>
              </a:rPr>
              <a:t>растёт не медленнее </a:t>
            </a:r>
            <a:r>
              <a:rPr lang="en-US" sz="2400" i="1" dirty="0">
                <a:cs typeface="Times New Roman" panose="02020603050405020304" pitchFamily="18" charset="0"/>
              </a:rPr>
              <a:t>g)</a:t>
            </a:r>
            <a:endParaRPr lang="en-US" sz="2400" dirty="0"/>
          </a:p>
          <a:p>
            <a:pPr algn="just"/>
            <a:r>
              <a:rPr lang="ru-RU" sz="2400" i="1" dirty="0"/>
              <a:t>Существуют </a:t>
            </a:r>
            <a:r>
              <a:rPr lang="en-US" sz="2400" i="1" dirty="0"/>
              <a:t>c &gt;= 0 </a:t>
            </a:r>
            <a:r>
              <a:rPr lang="ru-RU" sz="2400" i="1" dirty="0"/>
              <a:t>и натуральное </a:t>
            </a:r>
            <a:r>
              <a:rPr lang="en-US" sz="2400" i="1" dirty="0"/>
              <a:t>n0, </a:t>
            </a:r>
            <a:r>
              <a:rPr lang="ru-RU" sz="2400" i="1" dirty="0"/>
              <a:t>такие что</a:t>
            </a:r>
            <a:r>
              <a:rPr lang="en-US" sz="2400" i="1" dirty="0"/>
              <a:t>:</a:t>
            </a:r>
          </a:p>
          <a:p>
            <a:pPr algn="just"/>
            <a:r>
              <a:rPr lang="en-US" sz="2400" i="1" dirty="0"/>
              <a:t>	</a:t>
            </a:r>
            <a:r>
              <a:rPr lang="en-US" sz="2400" b="1" i="1" dirty="0"/>
              <a:t>g(n)</a:t>
            </a:r>
            <a:r>
              <a:rPr lang="en-US" sz="2400" b="1" dirty="0"/>
              <a:t> </a:t>
            </a:r>
            <a:r>
              <a:rPr lang="en-US" sz="2400" b="1" dirty="0">
                <a:latin typeface="Times New Roman" panose="02020603050405020304" pitchFamily="18" charset="0"/>
                <a:cs typeface="Times New Roman" panose="02020603050405020304" pitchFamily="18" charset="0"/>
              </a:rPr>
              <a:t>≤ </a:t>
            </a:r>
            <a:r>
              <a:rPr lang="en-US" sz="2400" b="1" dirty="0"/>
              <a:t>c </a:t>
            </a:r>
            <a:r>
              <a:rPr lang="en-US" sz="2400" b="1" dirty="0">
                <a:latin typeface="Times New Roman" panose="02020603050405020304" pitchFamily="18" charset="0"/>
                <a:cs typeface="Times New Roman" panose="02020603050405020304" pitchFamily="18" charset="0"/>
              </a:rPr>
              <a:t>∙</a:t>
            </a:r>
            <a:r>
              <a:rPr lang="en-US" sz="2400" b="1" dirty="0"/>
              <a:t> f</a:t>
            </a:r>
            <a:r>
              <a:rPr lang="en-US" sz="2400" b="1" i="1" dirty="0"/>
              <a:t>(n)</a:t>
            </a:r>
            <a:r>
              <a:rPr lang="en-US" sz="2400" i="1" dirty="0"/>
              <a:t>, </a:t>
            </a:r>
            <a:r>
              <a:rPr lang="ru-RU" sz="2400" i="1" dirty="0"/>
              <a:t>для всех натуральных </a:t>
            </a:r>
            <a:r>
              <a:rPr lang="en-US" sz="2400" i="1" dirty="0"/>
              <a:t>n &gt;= n0</a:t>
            </a:r>
          </a:p>
          <a:p>
            <a:pPr algn="just"/>
            <a:endParaRPr lang="en-US" sz="2400" i="1" dirty="0"/>
          </a:p>
          <a:p>
            <a:pPr algn="just"/>
            <a:r>
              <a:rPr lang="en-US" sz="2400" i="1" dirty="0">
                <a:highlight>
                  <a:srgbClr val="FFFF00"/>
                </a:highlight>
                <a:cs typeface="Times New Roman" panose="02020603050405020304" pitchFamily="18" charset="0"/>
              </a:rPr>
              <a:t>f = </a:t>
            </a:r>
            <a:r>
              <a:rPr lang="ru-RU" sz="2400" dirty="0">
                <a:highlight>
                  <a:srgbClr val="FFFF00"/>
                </a:highlight>
                <a:cs typeface="Times New Roman" panose="02020603050405020304" pitchFamily="18" charset="0"/>
              </a:rPr>
              <a:t>ϴ</a:t>
            </a:r>
            <a:r>
              <a:rPr lang="ru-RU" sz="2400" i="1" dirty="0">
                <a:highlight>
                  <a:srgbClr val="FFFF00"/>
                </a:highlight>
                <a:cs typeface="Times New Roman" panose="02020603050405020304" pitchFamily="18" charset="0"/>
              </a:rPr>
              <a:t>(</a:t>
            </a:r>
            <a:r>
              <a:rPr lang="en-US" sz="2400" i="1" dirty="0">
                <a:highlight>
                  <a:srgbClr val="FFFF00"/>
                </a:highlight>
                <a:cs typeface="Times New Roman" panose="02020603050405020304" pitchFamily="18" charset="0"/>
              </a:rPr>
              <a:t>g)</a:t>
            </a:r>
            <a:r>
              <a:rPr lang="en-US" sz="2400" b="1" i="1" dirty="0">
                <a:highlight>
                  <a:srgbClr val="FFFF00"/>
                </a:highlight>
                <a:cs typeface="Times New Roman" panose="02020603050405020304" pitchFamily="18" charset="0"/>
              </a:rPr>
              <a:t> </a:t>
            </a:r>
            <a:r>
              <a:rPr lang="en-US" sz="2400" b="1" i="1" dirty="0">
                <a:cs typeface="Times New Roman" panose="02020603050405020304" pitchFamily="18" charset="0"/>
              </a:rPr>
              <a:t>– </a:t>
            </a:r>
            <a:r>
              <a:rPr lang="ru-RU" sz="2400" i="1" dirty="0">
                <a:cs typeface="Times New Roman" panose="02020603050405020304" pitchFamily="18" charset="0"/>
              </a:rPr>
              <a:t>функция</a:t>
            </a:r>
            <a:r>
              <a:rPr lang="ru-RU" sz="2400" b="1" i="1" dirty="0">
                <a:cs typeface="Times New Roman" panose="02020603050405020304" pitchFamily="18" charset="0"/>
              </a:rPr>
              <a:t> </a:t>
            </a:r>
            <a:r>
              <a:rPr lang="en-US" sz="2400" b="1" i="1" dirty="0">
                <a:cs typeface="Times New Roman" panose="02020603050405020304" pitchFamily="18" charset="0"/>
              </a:rPr>
              <a:t>g </a:t>
            </a:r>
            <a:r>
              <a:rPr lang="ru-RU" sz="2400" i="1" dirty="0">
                <a:cs typeface="Times New Roman" panose="02020603050405020304" pitchFamily="18" charset="0"/>
              </a:rPr>
              <a:t>является одновременно нижней и верхней границами</a:t>
            </a:r>
            <a:r>
              <a:rPr lang="en-US" sz="2400" i="1" dirty="0">
                <a:cs typeface="Times New Roman" panose="02020603050405020304" pitchFamily="18" charset="0"/>
              </a:rPr>
              <a:t> f (</a:t>
            </a:r>
            <a:r>
              <a:rPr lang="ru-RU" sz="2400" i="1" dirty="0">
                <a:cs typeface="Times New Roman" panose="02020603050405020304" pitchFamily="18" charset="0"/>
              </a:rPr>
              <a:t>одинаковый порядок роста)</a:t>
            </a:r>
          </a:p>
          <a:p>
            <a:pPr algn="just"/>
            <a:endParaRPr lang="en-US" sz="2400" dirty="0"/>
          </a:p>
          <a:p>
            <a:pPr algn="just"/>
            <a:r>
              <a:rPr lang="ru-RU" sz="2400" i="1" dirty="0"/>
              <a:t>Существуют </a:t>
            </a:r>
            <a:r>
              <a:rPr lang="en-US" sz="2400" i="1" dirty="0"/>
              <a:t>c</a:t>
            </a:r>
            <a:r>
              <a:rPr lang="ru-RU" sz="2400" i="1" dirty="0"/>
              <a:t>1</a:t>
            </a:r>
            <a:r>
              <a:rPr lang="en-US" sz="2400" i="1" dirty="0"/>
              <a:t> &gt;= 0</a:t>
            </a:r>
            <a:r>
              <a:rPr lang="ru-RU" sz="2400" i="1" dirty="0"/>
              <a:t>, с2</a:t>
            </a:r>
            <a:r>
              <a:rPr lang="en-US" sz="2400" i="1" dirty="0"/>
              <a:t>&gt;=0 </a:t>
            </a:r>
            <a:r>
              <a:rPr lang="ru-RU" sz="2400" i="1" dirty="0"/>
              <a:t>и натуральное </a:t>
            </a:r>
            <a:r>
              <a:rPr lang="en-US" sz="2400" i="1" dirty="0"/>
              <a:t>n0, </a:t>
            </a:r>
            <a:r>
              <a:rPr lang="ru-RU" sz="2400" i="1" dirty="0"/>
              <a:t>такие что</a:t>
            </a:r>
            <a:r>
              <a:rPr lang="en-US" sz="2400" i="1" dirty="0"/>
              <a:t>:</a:t>
            </a:r>
          </a:p>
          <a:p>
            <a:pPr algn="just"/>
            <a:r>
              <a:rPr lang="en-US" sz="2400" i="1" dirty="0"/>
              <a:t>	</a:t>
            </a:r>
            <a:r>
              <a:rPr lang="en-US" sz="2400" dirty="0">
                <a:latin typeface="Times New Roman" panose="02020603050405020304" pitchFamily="18" charset="0"/>
                <a:cs typeface="Times New Roman" panose="02020603050405020304" pitchFamily="18" charset="0"/>
              </a:rPr>
              <a:t> </a:t>
            </a:r>
            <a:r>
              <a:rPr lang="en-US" sz="2400" b="1" dirty="0"/>
              <a:t>c1 </a:t>
            </a:r>
            <a:r>
              <a:rPr lang="en-US" sz="2400" b="1" dirty="0">
                <a:latin typeface="Times New Roman" panose="02020603050405020304" pitchFamily="18" charset="0"/>
                <a:cs typeface="Times New Roman" panose="02020603050405020304" pitchFamily="18" charset="0"/>
              </a:rPr>
              <a:t>∙</a:t>
            </a:r>
            <a:r>
              <a:rPr lang="en-US" sz="2400" b="1" dirty="0"/>
              <a:t> g</a:t>
            </a:r>
            <a:r>
              <a:rPr lang="en-US" sz="2400" b="1" i="1" dirty="0"/>
              <a:t>(n) </a:t>
            </a:r>
            <a:r>
              <a:rPr lang="en-US" sz="2400" b="1" dirty="0">
                <a:latin typeface="Times New Roman" panose="02020603050405020304" pitchFamily="18" charset="0"/>
                <a:cs typeface="Times New Roman" panose="02020603050405020304" pitchFamily="18" charset="0"/>
              </a:rPr>
              <a:t>≤  </a:t>
            </a:r>
            <a:r>
              <a:rPr lang="en-US" sz="2400" b="1" i="1" dirty="0"/>
              <a:t>f(n)</a:t>
            </a:r>
            <a:r>
              <a:rPr lang="en-US" sz="2400" b="1" dirty="0"/>
              <a:t> </a:t>
            </a:r>
            <a:r>
              <a:rPr lang="en-US" sz="2400" b="1" dirty="0">
                <a:latin typeface="Times New Roman" panose="02020603050405020304" pitchFamily="18" charset="0"/>
                <a:cs typeface="Times New Roman" panose="02020603050405020304" pitchFamily="18" charset="0"/>
              </a:rPr>
              <a:t>≤ </a:t>
            </a:r>
            <a:r>
              <a:rPr lang="en-US" sz="2400" b="1" dirty="0"/>
              <a:t>c2 </a:t>
            </a:r>
            <a:r>
              <a:rPr lang="en-US" sz="2400" b="1" dirty="0">
                <a:latin typeface="Times New Roman" panose="02020603050405020304" pitchFamily="18" charset="0"/>
                <a:cs typeface="Times New Roman" panose="02020603050405020304" pitchFamily="18" charset="0"/>
              </a:rPr>
              <a:t>∙</a:t>
            </a:r>
            <a:r>
              <a:rPr lang="en-US" sz="2400" b="1" dirty="0"/>
              <a:t> g</a:t>
            </a:r>
            <a:r>
              <a:rPr lang="en-US" sz="2400" b="1" i="1" dirty="0"/>
              <a:t>(n)</a:t>
            </a:r>
            <a:r>
              <a:rPr lang="en-US" sz="2400" i="1" dirty="0"/>
              <a:t>, </a:t>
            </a:r>
            <a:r>
              <a:rPr lang="ru-RU" sz="2400" i="1" dirty="0"/>
              <a:t>для всех натуральных </a:t>
            </a:r>
            <a:r>
              <a:rPr lang="en-US" sz="2400" i="1" dirty="0"/>
              <a:t>n &gt;= n0</a:t>
            </a:r>
            <a:endParaRPr lang="ru-RU" sz="2400" dirty="0"/>
          </a:p>
          <a:p>
            <a:pPr algn="just"/>
            <a:endParaRPr lang="ru-RU" sz="2400" dirty="0"/>
          </a:p>
        </p:txBody>
      </p:sp>
    </p:spTree>
    <p:extLst>
      <p:ext uri="{BB962C8B-B14F-4D97-AF65-F5344CB8AC3E}">
        <p14:creationId xmlns:p14="http://schemas.microsoft.com/office/powerpoint/2010/main" val="24729215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Algorithms.jpg" descr="Algorithms.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138" name="Page name"/>
          <p:cNvSpPr txBox="1"/>
          <p:nvPr/>
        </p:nvSpPr>
        <p:spPr>
          <a:xfrm>
            <a:off x="806543" y="223927"/>
            <a:ext cx="1851469"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ru-RU" dirty="0"/>
              <a:t>О-символика</a:t>
            </a:r>
            <a:endParaRPr dirty="0"/>
          </a:p>
        </p:txBody>
      </p:sp>
      <p:pic>
        <p:nvPicPr>
          <p:cNvPr id="1026" name="Picture 2" descr="Big O notation : Understanding different time complexities | by Praveen  David Mathew | Medium">
            <a:extLst>
              <a:ext uri="{FF2B5EF4-FFF2-40B4-BE49-F238E27FC236}">
                <a16:creationId xmlns:a16="http://schemas.microsoft.com/office/drawing/2014/main" id="{E76F4D25-DD34-190A-9A98-87A9924E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649" y="2914563"/>
            <a:ext cx="4589585" cy="4370083"/>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B24477EE-400D-DC4B-EC93-2D05253CA6CD}"/>
              </a:ext>
            </a:extLst>
          </p:cNvPr>
          <p:cNvPicPr>
            <a:picLocks noChangeAspect="1"/>
          </p:cNvPicPr>
          <p:nvPr/>
        </p:nvPicPr>
        <p:blipFill>
          <a:blip r:embed="rId4"/>
          <a:stretch>
            <a:fillRect/>
          </a:stretch>
        </p:blipFill>
        <p:spPr>
          <a:xfrm>
            <a:off x="721977" y="2914563"/>
            <a:ext cx="6305550" cy="2838450"/>
          </a:xfrm>
          <a:prstGeom prst="rect">
            <a:avLst/>
          </a:prstGeom>
        </p:spPr>
      </p:pic>
      <p:sp>
        <p:nvSpPr>
          <p:cNvPr id="8" name="Lorem ipsum dolor sit amet, consectetur adipiscing elit, sed do eiusmod tempor incididunt ut labore et dolore magna aliqua. Posuere urna nec tincidunt praesent semper feugiat nibh. Suspendisse potenti nullam ac tortor vitae purus faucibus ornare suspendisse. Et leo duis ut diam quam nulla porttitor massa id. Vitae turpis massa sed elementum tempus egestas sed sed risus. Vel pretium lectus quam id leo in vitae turpis massa. Bibendum arcu vitae elementum curabitur. Quam nulla porttitor massa id. Sed sed risus pretium quam vulputate. Dignissim diam quis enim lobortis scelerisque fermentum dui faucibus. Id interdum velit laoreet id donec ultrices. Est sit amet facilisis magna etiam tempor orci eu. Praesent tristique magna sit amet purus gravida. Aliquam ut porttitor leo a diam sollicitudin tempor id. Volutpat odio facilisis mauris sit amet massa vitae tortor. Phasellus faucibus scelerisque eleifend donec pretium vulputate sapien. Sapien faucibus et molestie ac.">
            <a:extLst>
              <a:ext uri="{FF2B5EF4-FFF2-40B4-BE49-F238E27FC236}">
                <a16:creationId xmlns:a16="http://schemas.microsoft.com/office/drawing/2014/main" id="{228DF56B-E0E1-8322-835E-67E38A5482F2}"/>
              </a:ext>
            </a:extLst>
          </p:cNvPr>
          <p:cNvSpPr txBox="1"/>
          <p:nvPr/>
        </p:nvSpPr>
        <p:spPr>
          <a:xfrm>
            <a:off x="806543" y="1674063"/>
            <a:ext cx="11262470" cy="511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20000"/>
              </a:lnSpc>
              <a:defRPr>
                <a:solidFill>
                  <a:srgbClr val="000000">
                    <a:alpha val="87087"/>
                  </a:srgbClr>
                </a:solidFill>
              </a:defRPr>
            </a:lvl1pPr>
          </a:lstStyle>
          <a:p>
            <a:pPr algn="just"/>
            <a:r>
              <a:rPr lang="ru-RU" sz="2400" b="1" dirty="0"/>
              <a:t>Различные нотации и модельные функции</a:t>
            </a:r>
            <a:endParaRPr lang="ru-RU" sz="2400" dirty="0"/>
          </a:p>
        </p:txBody>
      </p:sp>
      <p:sp>
        <p:nvSpPr>
          <p:cNvPr id="10" name="TextBox 9">
            <a:extLst>
              <a:ext uri="{FF2B5EF4-FFF2-40B4-BE49-F238E27FC236}">
                <a16:creationId xmlns:a16="http://schemas.microsoft.com/office/drawing/2014/main" id="{06319FB4-4D5A-FB52-633F-B10E7B3EAD58}"/>
              </a:ext>
            </a:extLst>
          </p:cNvPr>
          <p:cNvSpPr txBox="1"/>
          <p:nvPr/>
        </p:nvSpPr>
        <p:spPr>
          <a:xfrm>
            <a:off x="781905" y="6055119"/>
            <a:ext cx="3237919"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1400" dirty="0">
                <a:hlinkClick r:id="rId5"/>
              </a:rPr>
              <a:t>https://habr.com/ru/articles/188010/</a:t>
            </a:r>
            <a:endParaRPr lang="ru-RU" sz="1400" dirty="0"/>
          </a:p>
        </p:txBody>
      </p:sp>
      <p:sp>
        <p:nvSpPr>
          <p:cNvPr id="12" name="TextBox 11">
            <a:extLst>
              <a:ext uri="{FF2B5EF4-FFF2-40B4-BE49-F238E27FC236}">
                <a16:creationId xmlns:a16="http://schemas.microsoft.com/office/drawing/2014/main" id="{0325F1D0-6B2C-1DD1-DC31-8A79BDEF4A6C}"/>
              </a:ext>
            </a:extLst>
          </p:cNvPr>
          <p:cNvSpPr txBox="1"/>
          <p:nvPr/>
        </p:nvSpPr>
        <p:spPr>
          <a:xfrm>
            <a:off x="4072648" y="8972467"/>
            <a:ext cx="4639224" cy="4154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ru-RU" sz="1050" dirty="0">
                <a:hlinkClick r:id="rId6"/>
              </a:rPr>
              <a:t>https://praveendavidmathew.medium.com/big-o-notation-understanding-different-time-complexities-72fe847a6343</a:t>
            </a:r>
            <a:r>
              <a:rPr lang="en-US" sz="1050" dirty="0"/>
              <a:t> - </a:t>
            </a:r>
            <a:r>
              <a:rPr lang="en-US" sz="1050" dirty="0">
                <a:solidFill>
                  <a:srgbClr val="FF0000">
                    <a:alpha val="56311"/>
                  </a:srgbClr>
                </a:solidFill>
              </a:rPr>
              <a:t>UNAVAILABLE</a:t>
            </a:r>
            <a:endParaRPr lang="ru-RU" sz="1050" dirty="0">
              <a:solidFill>
                <a:srgbClr val="FF0000">
                  <a:alpha val="56311"/>
                </a:srgbClr>
              </a:solidFill>
            </a:endParaRPr>
          </a:p>
        </p:txBody>
      </p:sp>
    </p:spTree>
    <p:extLst>
      <p:ext uri="{BB962C8B-B14F-4D97-AF65-F5344CB8AC3E}">
        <p14:creationId xmlns:p14="http://schemas.microsoft.com/office/powerpoint/2010/main" val="1479525789"/>
      </p:ext>
    </p:extLst>
  </p:cSld>
  <p:clrMapOvr>
    <a:masterClrMapping/>
  </p:clrMapOvr>
  <p:transition spd="med"/>
</p:sld>
</file>

<file path=ppt/theme/theme1.xml><?xml version="1.0" encoding="utf-8"?>
<a:theme xmlns:a="http://schemas.openxmlformats.org/drawingml/2006/main" name="White">
  <a:themeElements>
    <a:clrScheme name="White">
      <a:dk1>
        <a:srgbClr val="000000">
          <a:alpha val="56311"/>
        </a:srgbClr>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oboto"/>
        <a:ea typeface="Roboto"/>
        <a:cs typeface="Roboto"/>
      </a:majorFont>
      <a:minorFont>
        <a:latin typeface="Roboto"/>
        <a:ea typeface="Roboto"/>
        <a:cs typeface="Robot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000000">
                <a:alpha val="56311"/>
              </a:srgbClr>
            </a:solidFill>
            <a:effectLst/>
            <a:uFillTx/>
            <a:latin typeface="+mn-lt"/>
            <a:ea typeface="+mn-ea"/>
            <a:cs typeface="+mn-cs"/>
            <a:sym typeface="Robot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7589</TotalTime>
  <Words>1929</Words>
  <Application>Microsoft Office PowerPoint</Application>
  <PresentationFormat>Произвольный</PresentationFormat>
  <Paragraphs>271</Paragraphs>
  <Slides>36</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36</vt:i4>
      </vt:variant>
    </vt:vector>
  </HeadingPairs>
  <TitlesOfParts>
    <vt:vector size="47" baseType="lpstr">
      <vt:lpstr>Arial</vt:lpstr>
      <vt:lpstr>Cambria Math</vt:lpstr>
      <vt:lpstr>Helvetica Light</vt:lpstr>
      <vt:lpstr>Helvetica Neue</vt:lpstr>
      <vt:lpstr>Helvetica Neue Light</vt:lpstr>
      <vt:lpstr>Helvetica Neue Thin</vt:lpstr>
      <vt:lpstr>Roboto</vt:lpstr>
      <vt:lpstr>Roboto Light</vt:lpstr>
      <vt:lpstr>Roboto Medium</vt:lpstr>
      <vt:lpstr>Times New Roman</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Bychkov llya</dc:creator>
  <cp:lastModifiedBy>Ilya Bychkov</cp:lastModifiedBy>
  <cp:revision>382</cp:revision>
  <dcterms:modified xsi:type="dcterms:W3CDTF">2023-11-15T06:21:23Z</dcterms:modified>
</cp:coreProperties>
</file>